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8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/>
    <p:restoredTop sz="94661"/>
  </p:normalViewPr>
  <p:slideViewPr>
    <p:cSldViewPr snapToGrid="0" snapToObjects="1">
      <p:cViewPr varScale="1">
        <p:scale>
          <a:sx n="114" d="100"/>
          <a:sy n="114" d="100"/>
        </p:scale>
        <p:origin x="3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44BF-CEDB-294F-AA95-50A8ED99E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0E57F-901A-694A-95DB-724B2DA2B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C909A-763D-E44B-9D27-18F04657E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5223-C36F-8B44-BE2D-3EE25521C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86658-E2DC-264D-B311-3CD22B19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172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7C0F7-36A0-AE43-8617-889507B5F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88A39-0B1A-E349-8944-8FE8DCD06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CB915-AAE2-8448-BE55-FBD979A6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7EFB8-5029-8D49-8BC1-C9263A5D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9BDC6-E427-154A-8611-900F2E3D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680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040E2-153B-9B44-ABD9-816AB6F52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EFA51-AD50-CE46-A728-29605FD87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1156D-DA2E-A345-8F4E-B7A3D10E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F0021-ECB4-1344-93B4-5B1FC926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DAE1A-8F07-7B49-907C-E295036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67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567E-44B5-1348-89B8-05C3930C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9F6A5-0B44-9A48-9738-0A0B9E764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E4142-5AC5-5E4A-AC92-5B76B30B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7C396-328F-DC4E-9726-9BB210C2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90B2D-A70A-4F47-BBA4-D194B079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879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AF8D-5594-D040-A03A-5CD81E00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F7086-E778-834F-B2EB-13983DDF9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293DB-6734-2845-8BC2-5CA96B6A1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FF387-5D98-BE4F-B4FC-3A7D8DD99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91003-C641-654C-835D-3022D2B7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430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0DB7-DEA9-474B-8DEF-AF6857E3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67F46-0BB0-FA41-9601-69A012B62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3DF8C-440F-2444-9E0B-60E53AFBC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82980-798E-8B4B-BC3D-579A10D1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44B0A-3164-4445-8636-12FEF353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384FA-6547-104C-A93E-33E76CE6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051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C0BE-B11C-394B-9358-285A7877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81FED-89E5-8F47-833B-C0867993F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EA9A9-E048-3849-B811-6D4539C75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3A0C6-75A2-CF40-ACCF-8274BB7AE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4D556-1832-6D42-AA25-9B3CBDBA4D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8D2DD8-39B1-AA45-9A7D-32EAA827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1F61BA-6FBF-504F-B01C-9F1581E0D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D026-9D2A-F74D-89E3-EAA7A1CA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969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04EFE-40B9-644D-9DF3-8EE36B174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82D6C-8778-FE41-98AE-1D74FD29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D8411-B442-624B-A9D6-BE75630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AECDA-3CFB-2947-98F7-BB6A92D0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055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D22EA4-A7C9-4744-824B-2B2EE77FB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477B9-46FD-B740-A700-46C6758F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E6857-042F-2C4E-B2E6-FEE7D17F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644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17AB2-E528-4F41-B27D-1A880E83A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A0950-E162-404E-BCCB-C9C23AF8E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E5C42-793F-1349-B59C-9DBD357E2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F25CB-C08D-E94B-A3C7-E82F1C8FD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5F7BD-1C2A-B14E-8A00-9B2FB4D1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7AD4A-087B-6346-8816-78CE4B75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965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D957-779F-0743-AC03-B24C1661A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0A4263-9BD4-5449-94D8-6F39987D1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37833-B607-214D-B9BD-112F2C30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55106-7B46-5D41-868D-E82651867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0EC9D-093C-1244-B618-41706D57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6ACD2-82A7-A346-AD33-27324F14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846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1DE07-A39C-E141-9633-A293EE7F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B38FE-8999-7444-BD47-C150B1D53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D2BAC-4300-334C-B6D6-FCFE2794A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8E7AF-3C9C-9A4A-A695-45F8A80E05EA}" type="datetimeFigureOut">
              <a:rPr lang="da-DK" smtClean="0"/>
              <a:t>19/11/2019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CC2C6-7F4D-C846-85F3-C2316F005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7D728-2BE1-9C4B-B70B-5761954BE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AD6FD-BC9F-6345-BE95-1439BE23600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34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4"/><Relationship Id="rId7" Type="http://schemas.openxmlformats.org/officeDocument/2006/relationships/image" Target="../media/image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video" Target="../media/media5.mp4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343963482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cratch.mit.edu/projects/343600623/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pic>
        <p:nvPicPr>
          <p:cNvPr id="9" name="Online Media 8" descr="spilledåse">
            <a:hlinkClick r:id="" action="ppaction://media"/>
            <a:extLst>
              <a:ext uri="{FF2B5EF4-FFF2-40B4-BE49-F238E27FC236}">
                <a16:creationId xmlns:a16="http://schemas.microsoft.com/office/drawing/2014/main" id="{A4790D95-E58D-8746-81B2-F0FA72B8FC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942" y="3429000"/>
            <a:ext cx="4354012" cy="3265509"/>
          </a:xfrm>
          <a:prstGeom prst="rect">
            <a:avLst/>
          </a:prstGeom>
        </p:spPr>
      </p:pic>
      <p:pic>
        <p:nvPicPr>
          <p:cNvPr id="11" name="Online Media 10" descr="strengeinstrument">
            <a:hlinkClick r:id="" action="ppaction://media"/>
            <a:extLst>
              <a:ext uri="{FF2B5EF4-FFF2-40B4-BE49-F238E27FC236}">
                <a16:creationId xmlns:a16="http://schemas.microsoft.com/office/drawing/2014/main" id="{C31AB7F7-A315-CF40-9D4F-868FE73E0E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3399728"/>
            <a:ext cx="5857388" cy="3294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916CB4-DE5D-A64A-8F78-E8CAD625D772}"/>
              </a:ext>
            </a:extLst>
          </p:cNvPr>
          <p:cNvSpPr txBox="1"/>
          <p:nvPr/>
        </p:nvSpPr>
        <p:spPr>
          <a:xfrm>
            <a:off x="8457961" y="1763321"/>
            <a:ext cx="3601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Se de to videoer af mekaniske </a:t>
            </a:r>
          </a:p>
          <a:p>
            <a:r>
              <a:rPr lang="da-DK" dirty="0"/>
              <a:t>musikinstrumenter.</a:t>
            </a:r>
          </a:p>
          <a:p>
            <a:endParaRPr lang="da-DK" dirty="0"/>
          </a:p>
          <a:p>
            <a:r>
              <a:rPr lang="da-DK" dirty="0"/>
              <a:t>Hvordan vælges de toner som </a:t>
            </a:r>
          </a:p>
          <a:p>
            <a:r>
              <a:rPr lang="da-DK" dirty="0"/>
              <a:t>spilles, når der drejes på håndtaget?</a:t>
            </a:r>
          </a:p>
        </p:txBody>
      </p:sp>
      <p:pic>
        <p:nvPicPr>
          <p:cNvPr id="13" name="Picture 12" descr="dialog.jpg">
            <a:extLst>
              <a:ext uri="{FF2B5EF4-FFF2-40B4-BE49-F238E27FC236}">
                <a16:creationId xmlns:a16="http://schemas.microsoft.com/office/drawing/2014/main" id="{44DA7A29-E55E-C946-9D0E-73FED9F15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8587"/>
            <a:ext cx="1475656" cy="14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0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pic>
        <p:nvPicPr>
          <p:cNvPr id="11" name="Picture 10" descr="dialog.jpg">
            <a:extLst>
              <a:ext uri="{FF2B5EF4-FFF2-40B4-BE49-F238E27FC236}">
                <a16:creationId xmlns:a16="http://schemas.microsoft.com/office/drawing/2014/main" id="{4080F774-9E5F-284A-ACB2-340ACC764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8587"/>
            <a:ext cx="1475656" cy="14756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1BC0C-BF5A-9146-897F-66BAF3909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25" y="4366089"/>
            <a:ext cx="8902700" cy="2298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652A6-9391-C244-8233-81B6C8E5FB87}"/>
              </a:ext>
            </a:extLst>
          </p:cNvPr>
          <p:cNvSpPr txBox="1"/>
          <p:nvPr/>
        </p:nvSpPr>
        <p:spPr>
          <a:xfrm>
            <a:off x="6071965" y="147482"/>
            <a:ext cx="48707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At overføre alle 16 X 12 bit fra Sapisvr7’s</a:t>
            </a:r>
          </a:p>
          <a:p>
            <a:r>
              <a:rPr lang="da-DK" dirty="0"/>
              <a:t>kommentar til  Automatiske trommer</a:t>
            </a:r>
          </a:p>
          <a:p>
            <a:r>
              <a:rPr lang="da-DK" dirty="0"/>
              <a:t>virker utroligt besværlig.</a:t>
            </a:r>
          </a:p>
          <a:p>
            <a:endParaRPr lang="da-DK" dirty="0"/>
          </a:p>
          <a:p>
            <a:r>
              <a:rPr lang="da-DK" dirty="0"/>
              <a:t>Overvej funktioner som programmet kunne</a:t>
            </a:r>
          </a:p>
          <a:p>
            <a:r>
              <a:rPr lang="da-DK" dirty="0"/>
              <a:t>have så det var lettere at gemme en rytme og</a:t>
            </a:r>
          </a:p>
          <a:p>
            <a:r>
              <a:rPr lang="da-DK" dirty="0"/>
              <a:t>indlæse en rytme som andre allerede havde lavet.</a:t>
            </a:r>
          </a:p>
          <a:p>
            <a:endParaRPr lang="da-DK" dirty="0"/>
          </a:p>
          <a:p>
            <a:r>
              <a:rPr lang="da-DK" dirty="0"/>
              <a:t>Hvilke data skal gemmes og indlæses?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8460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D4EFC4-C0BB-FE4A-91A2-9DDB26D9A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42" y="1440997"/>
            <a:ext cx="2129418" cy="283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A7C1B2-3C05-2B4E-A377-B7FCC4A70A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42" r="4836"/>
          <a:stretch/>
        </p:blipFill>
        <p:spPr>
          <a:xfrm>
            <a:off x="149942" y="4382892"/>
            <a:ext cx="3691054" cy="228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58E907-5D3C-7049-A423-563A4891D80B}"/>
              </a:ext>
            </a:extLst>
          </p:cNvPr>
          <p:cNvSpPr txBox="1"/>
          <p:nvPr/>
        </p:nvSpPr>
        <p:spPr>
          <a:xfrm>
            <a:off x="2340109" y="2551837"/>
            <a:ext cx="45300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Verdens første elektroniske computer Mark 1</a:t>
            </a:r>
          </a:p>
          <a:p>
            <a:r>
              <a:rPr lang="da-DK" dirty="0"/>
              <a:t>blev </a:t>
            </a:r>
            <a:r>
              <a:rPr lang="da-DK" b="1" dirty="0"/>
              <a:t>programmeret</a:t>
            </a:r>
            <a:r>
              <a:rPr lang="da-DK" dirty="0"/>
              <a:t> med huller i papirstrimler. </a:t>
            </a:r>
          </a:p>
          <a:p>
            <a:r>
              <a:rPr lang="da-DK" dirty="0"/>
              <a:t>Hver kombination af huller og ikke-huller på </a:t>
            </a:r>
          </a:p>
          <a:p>
            <a:r>
              <a:rPr lang="da-DK" dirty="0"/>
              <a:t>tværs af strimlen var en ordre til Mark 1 om </a:t>
            </a:r>
          </a:p>
          <a:p>
            <a:r>
              <a:rPr lang="da-DK" dirty="0"/>
              <a:t>f.eks. at lægge to tal sammen som allerede</a:t>
            </a:r>
          </a:p>
          <a:p>
            <a:r>
              <a:rPr lang="da-DK" dirty="0"/>
              <a:t>befandt sig i datalagret på Mark 1.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5291B8-B9A1-554E-941C-455BE6519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070" y="157869"/>
            <a:ext cx="2592988" cy="25662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2BD6D3-F232-E84A-98C9-6BB533BADC2F}"/>
              </a:ext>
            </a:extLst>
          </p:cNvPr>
          <p:cNvSpPr txBox="1"/>
          <p:nvPr/>
        </p:nvSpPr>
        <p:spPr>
          <a:xfrm>
            <a:off x="6211359" y="63982"/>
            <a:ext cx="32053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 et mekanisk klaver er det en </a:t>
            </a:r>
          </a:p>
          <a:p>
            <a:r>
              <a:rPr lang="da-DK" dirty="0"/>
              <a:t>papirstrimmel som bestemmer </a:t>
            </a:r>
          </a:p>
          <a:p>
            <a:r>
              <a:rPr lang="da-DK" dirty="0"/>
              <a:t>hvilke toner som skal spilles.</a:t>
            </a:r>
          </a:p>
          <a:p>
            <a:endParaRPr lang="da-DK" dirty="0"/>
          </a:p>
          <a:p>
            <a:r>
              <a:rPr lang="da-DK" dirty="0"/>
              <a:t>Huller og ikke-huller kan siges at</a:t>
            </a:r>
          </a:p>
          <a:p>
            <a:r>
              <a:rPr lang="da-DK" dirty="0"/>
              <a:t>være et </a:t>
            </a:r>
            <a:r>
              <a:rPr lang="da-DK" b="1" dirty="0"/>
              <a:t>program</a:t>
            </a:r>
            <a:r>
              <a:rPr lang="da-DK" dirty="0"/>
              <a:t> for den melodi</a:t>
            </a:r>
          </a:p>
          <a:p>
            <a:r>
              <a:rPr lang="da-DK" dirty="0"/>
              <a:t>s</a:t>
            </a:r>
            <a:r>
              <a:rPr lang="da-DK"/>
              <a:t>om </a:t>
            </a:r>
            <a:r>
              <a:rPr lang="da-DK" dirty="0"/>
              <a:t>skal spilles </a:t>
            </a:r>
            <a:r>
              <a:rPr lang="da-DK"/>
              <a:t>på klaveret.</a:t>
            </a:r>
            <a:endParaRPr lang="da-DK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DBE239-8C1B-E94A-90B0-92783421E941}"/>
              </a:ext>
            </a:extLst>
          </p:cNvPr>
          <p:cNvSpPr txBox="1"/>
          <p:nvPr/>
        </p:nvSpPr>
        <p:spPr>
          <a:xfrm>
            <a:off x="4382556" y="5499080"/>
            <a:ext cx="5022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Joseph Marie </a:t>
            </a:r>
            <a:r>
              <a:rPr lang="da-DK" dirty="0" err="1"/>
              <a:t>Jacquard</a:t>
            </a:r>
            <a:r>
              <a:rPr lang="da-DK" dirty="0"/>
              <a:t> konstruerede i 1801 en væv,</a:t>
            </a:r>
          </a:p>
          <a:p>
            <a:r>
              <a:rPr lang="da-DK" dirty="0"/>
              <a:t>hvor vævningen delvist blev styret af huller i kort. </a:t>
            </a:r>
          </a:p>
          <a:p>
            <a:r>
              <a:rPr lang="da-DK" dirty="0"/>
              <a:t>Hullerne i kortene er </a:t>
            </a:r>
            <a:r>
              <a:rPr lang="da-DK" b="1" dirty="0"/>
              <a:t>programmet</a:t>
            </a:r>
            <a:r>
              <a:rPr lang="da-DK" dirty="0"/>
              <a:t> for det vævede </a:t>
            </a:r>
          </a:p>
          <a:p>
            <a:r>
              <a:rPr lang="da-DK" dirty="0"/>
              <a:t>tekstilmønstre.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A913D9-60FD-4840-90C0-D89740F5A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632" y="3445703"/>
            <a:ext cx="2032000" cy="203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2C68E5-DE66-DF46-839C-8F9EDD60F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864" y="2724125"/>
            <a:ext cx="28194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916CB4-DE5D-A64A-8F78-E8CAD625D772}"/>
              </a:ext>
            </a:extLst>
          </p:cNvPr>
          <p:cNvSpPr txBox="1"/>
          <p:nvPr/>
        </p:nvSpPr>
        <p:spPr>
          <a:xfrm>
            <a:off x="6771054" y="134219"/>
            <a:ext cx="3601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Se videoen med det mekaniske </a:t>
            </a:r>
          </a:p>
          <a:p>
            <a:r>
              <a:rPr lang="da-DK" dirty="0"/>
              <a:t>instrument kaldet en cembalo.</a:t>
            </a:r>
          </a:p>
          <a:p>
            <a:endParaRPr lang="da-DK" dirty="0"/>
          </a:p>
          <a:p>
            <a:r>
              <a:rPr lang="da-DK" dirty="0"/>
              <a:t>Hvordan vælges de toner som </a:t>
            </a:r>
          </a:p>
          <a:p>
            <a:r>
              <a:rPr lang="da-DK" dirty="0"/>
              <a:t>spilles, når der drejes på håndtaget?</a:t>
            </a:r>
          </a:p>
        </p:txBody>
      </p:sp>
      <p:pic>
        <p:nvPicPr>
          <p:cNvPr id="13" name="Picture 12" descr="dialog.jpg">
            <a:extLst>
              <a:ext uri="{FF2B5EF4-FFF2-40B4-BE49-F238E27FC236}">
                <a16:creationId xmlns:a16="http://schemas.microsoft.com/office/drawing/2014/main" id="{44DA7A29-E55E-C946-9D0E-73FED9F15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8587"/>
            <a:ext cx="1475656" cy="1475656"/>
          </a:xfrm>
          <a:prstGeom prst="rect">
            <a:avLst/>
          </a:prstGeom>
        </p:spPr>
      </p:pic>
      <p:pic>
        <p:nvPicPr>
          <p:cNvPr id="2" name="Online Media 1" descr="strengeinstrument">
            <a:hlinkClick r:id="" action="ppaction://media"/>
            <a:extLst>
              <a:ext uri="{FF2B5EF4-FFF2-40B4-BE49-F238E27FC236}">
                <a16:creationId xmlns:a16="http://schemas.microsoft.com/office/drawing/2014/main" id="{838BA516-2503-2A48-9574-1BB14A265C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942" y="2052233"/>
            <a:ext cx="8128000" cy="457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3ABDE4-4DA2-C846-85BF-4EAF1E40F0F6}"/>
              </a:ext>
            </a:extLst>
          </p:cNvPr>
          <p:cNvSpPr txBox="1"/>
          <p:nvPr/>
        </p:nvSpPr>
        <p:spPr>
          <a:xfrm>
            <a:off x="8410295" y="2052233"/>
            <a:ext cx="363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Hvordan bestemmes tempoet af den</a:t>
            </a:r>
          </a:p>
          <a:p>
            <a:r>
              <a:rPr lang="da-DK" dirty="0"/>
              <a:t>spillede melodi?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58F833-3D2A-A143-9314-0D581AAC8BC7}"/>
              </a:ext>
            </a:extLst>
          </p:cNvPr>
          <p:cNvSpPr txBox="1"/>
          <p:nvPr/>
        </p:nvSpPr>
        <p:spPr>
          <a:xfrm>
            <a:off x="8388068" y="3146554"/>
            <a:ext cx="3361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Hvordan kunne du forestille dig at</a:t>
            </a:r>
          </a:p>
          <a:p>
            <a:r>
              <a:rPr lang="da-DK" dirty="0"/>
              <a:t>instrumentet kunne komme til at</a:t>
            </a:r>
          </a:p>
          <a:p>
            <a:r>
              <a:rPr lang="da-DK" dirty="0"/>
              <a:t>spille en anden melodi? </a:t>
            </a:r>
          </a:p>
        </p:txBody>
      </p:sp>
    </p:spTree>
    <p:extLst>
      <p:ext uri="{BB962C8B-B14F-4D97-AF65-F5344CB8AC3E}">
        <p14:creationId xmlns:p14="http://schemas.microsoft.com/office/powerpoint/2010/main" val="62692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916CB4-DE5D-A64A-8F78-E8CAD625D772}"/>
              </a:ext>
            </a:extLst>
          </p:cNvPr>
          <p:cNvSpPr txBox="1"/>
          <p:nvPr/>
        </p:nvSpPr>
        <p:spPr>
          <a:xfrm>
            <a:off x="6771054" y="134219"/>
            <a:ext cx="3601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Se videoen med den mekaniske </a:t>
            </a:r>
          </a:p>
          <a:p>
            <a:r>
              <a:rPr lang="da-DK" dirty="0"/>
              <a:t>xylofon.</a:t>
            </a:r>
          </a:p>
          <a:p>
            <a:endParaRPr lang="da-DK" dirty="0"/>
          </a:p>
          <a:p>
            <a:r>
              <a:rPr lang="da-DK" dirty="0"/>
              <a:t>Hvordan vælges de toner som </a:t>
            </a:r>
          </a:p>
          <a:p>
            <a:r>
              <a:rPr lang="da-DK" dirty="0"/>
              <a:t>spilles, når der drejes på håndtaget?</a:t>
            </a:r>
          </a:p>
        </p:txBody>
      </p:sp>
      <p:pic>
        <p:nvPicPr>
          <p:cNvPr id="13" name="Picture 12" descr="dialog.jpg">
            <a:extLst>
              <a:ext uri="{FF2B5EF4-FFF2-40B4-BE49-F238E27FC236}">
                <a16:creationId xmlns:a16="http://schemas.microsoft.com/office/drawing/2014/main" id="{44DA7A29-E55E-C946-9D0E-73FED9F15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8587"/>
            <a:ext cx="1475656" cy="1475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02CDA5-512A-5349-A7D0-6C1B206FFF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00" t="4176" r="8894" b="18876"/>
          <a:stretch/>
        </p:blipFill>
        <p:spPr>
          <a:xfrm>
            <a:off x="6771054" y="1528579"/>
            <a:ext cx="5248777" cy="5050250"/>
          </a:xfrm>
          <a:prstGeom prst="rect">
            <a:avLst/>
          </a:prstGeom>
        </p:spPr>
      </p:pic>
      <p:pic>
        <p:nvPicPr>
          <p:cNvPr id="14" name="Online Media 13" descr="xylofon">
            <a:hlinkClick r:id="" action="ppaction://media"/>
            <a:extLst>
              <a:ext uri="{FF2B5EF4-FFF2-40B4-BE49-F238E27FC236}">
                <a16:creationId xmlns:a16="http://schemas.microsoft.com/office/drawing/2014/main" id="{AC668071-F2DB-B949-B82E-97224D153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942" y="1922053"/>
            <a:ext cx="2565400" cy="45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0F85CE-C765-5346-955F-E8ACE258B563}"/>
              </a:ext>
            </a:extLst>
          </p:cNvPr>
          <p:cNvSpPr txBox="1"/>
          <p:nvPr/>
        </p:nvSpPr>
        <p:spPr>
          <a:xfrm>
            <a:off x="2831690" y="1967579"/>
            <a:ext cx="427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Hvor mange toner er der at vælge imellem?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8C268-1155-434B-BA98-0BE0078ED177}"/>
              </a:ext>
            </a:extLst>
          </p:cNvPr>
          <p:cNvSpPr txBox="1"/>
          <p:nvPr/>
        </p:nvSpPr>
        <p:spPr>
          <a:xfrm>
            <a:off x="2831690" y="2593974"/>
            <a:ext cx="3600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Hvordan indstiller du den mekaniske</a:t>
            </a:r>
          </a:p>
          <a:p>
            <a:r>
              <a:rPr lang="da-DK" dirty="0"/>
              <a:t>xylofon til at spille en melodi?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6CA66C-60BA-1E4B-9C84-92F4FB8C534B}"/>
              </a:ext>
            </a:extLst>
          </p:cNvPr>
          <p:cNvSpPr txBox="1"/>
          <p:nvPr/>
        </p:nvSpPr>
        <p:spPr>
          <a:xfrm>
            <a:off x="2783352" y="3746388"/>
            <a:ext cx="45420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Oplysningerne om hvilke toner som skal </a:t>
            </a:r>
          </a:p>
          <a:p>
            <a:r>
              <a:rPr lang="da-DK" dirty="0"/>
              <a:t>spilles og hvornår de skal spilles er bestemt </a:t>
            </a:r>
          </a:p>
          <a:p>
            <a:r>
              <a:rPr lang="da-DK" dirty="0"/>
              <a:t>af hvor du vælger at sætte en sort pig </a:t>
            </a:r>
          </a:p>
          <a:p>
            <a:r>
              <a:rPr lang="da-DK" dirty="0"/>
              <a:t>i hul-positionerne på tromlen. 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Mønstret af pigge og ikke-pigge på tromlen er</a:t>
            </a:r>
          </a:p>
          <a:p>
            <a:r>
              <a:rPr lang="da-DK" dirty="0"/>
              <a:t>altså de </a:t>
            </a:r>
            <a:r>
              <a:rPr lang="da-DK" b="1" dirty="0"/>
              <a:t>data</a:t>
            </a:r>
            <a:r>
              <a:rPr lang="da-DK" dirty="0"/>
              <a:t> som fastlægger melodien.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515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916CB4-DE5D-A64A-8F78-E8CAD625D772}"/>
              </a:ext>
            </a:extLst>
          </p:cNvPr>
          <p:cNvSpPr txBox="1"/>
          <p:nvPr/>
        </p:nvSpPr>
        <p:spPr>
          <a:xfrm>
            <a:off x="6623570" y="134219"/>
            <a:ext cx="37192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Se de to videoer af en spilledåse som</a:t>
            </a:r>
          </a:p>
          <a:p>
            <a:r>
              <a:rPr lang="da-DK" dirty="0"/>
              <a:t>spiller temaet fra Super Mario og et</a:t>
            </a:r>
          </a:p>
          <a:p>
            <a:r>
              <a:rPr lang="da-DK" dirty="0"/>
              <a:t>mekanisk orgel.</a:t>
            </a:r>
          </a:p>
          <a:p>
            <a:endParaRPr lang="da-DK" dirty="0"/>
          </a:p>
          <a:p>
            <a:r>
              <a:rPr lang="da-DK" dirty="0"/>
              <a:t>Hvad skal du gøre, hvis du vil spille en</a:t>
            </a:r>
          </a:p>
          <a:p>
            <a:r>
              <a:rPr lang="da-DK" dirty="0"/>
              <a:t>anden melodi på det mekaniske orgel</a:t>
            </a:r>
          </a:p>
          <a:p>
            <a:r>
              <a:rPr lang="da-DK" dirty="0"/>
              <a:t>eller på spilledåsen?</a:t>
            </a:r>
          </a:p>
        </p:txBody>
      </p:sp>
      <p:pic>
        <p:nvPicPr>
          <p:cNvPr id="13" name="Picture 12" descr="dialog.jpg">
            <a:extLst>
              <a:ext uri="{FF2B5EF4-FFF2-40B4-BE49-F238E27FC236}">
                <a16:creationId xmlns:a16="http://schemas.microsoft.com/office/drawing/2014/main" id="{44DA7A29-E55E-C946-9D0E-73FED9F15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8587"/>
            <a:ext cx="1475656" cy="1475656"/>
          </a:xfrm>
          <a:prstGeom prst="rect">
            <a:avLst/>
          </a:prstGeom>
        </p:spPr>
      </p:pic>
      <p:pic>
        <p:nvPicPr>
          <p:cNvPr id="9" name="Online Media 8" descr="orgel">
            <a:hlinkClick r:id="" action="ppaction://media"/>
            <a:extLst>
              <a:ext uri="{FF2B5EF4-FFF2-40B4-BE49-F238E27FC236}">
                <a16:creationId xmlns:a16="http://schemas.microsoft.com/office/drawing/2014/main" id="{FE984494-13C8-E245-88E1-A590D64F7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942" y="3415919"/>
            <a:ext cx="5601929" cy="3151085"/>
          </a:xfrm>
          <a:prstGeom prst="rect">
            <a:avLst/>
          </a:prstGeom>
        </p:spPr>
      </p:pic>
      <p:pic>
        <p:nvPicPr>
          <p:cNvPr id="11" name="Online Media 10" descr="SuperMario">
            <a:hlinkClick r:id="" action="ppaction://media"/>
            <a:extLst>
              <a:ext uri="{FF2B5EF4-FFF2-40B4-BE49-F238E27FC236}">
                <a16:creationId xmlns:a16="http://schemas.microsoft.com/office/drawing/2014/main" id="{21E64974-52C8-0945-BD64-C18F7A6689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694" y="3413615"/>
            <a:ext cx="5255649" cy="31533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E923BE-5EC1-0D44-A218-8367A4AAD498}"/>
              </a:ext>
            </a:extLst>
          </p:cNvPr>
          <p:cNvSpPr/>
          <p:nvPr/>
        </p:nvSpPr>
        <p:spPr>
          <a:xfrm>
            <a:off x="88489" y="27195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/>
              <a:t>Beskriv de </a:t>
            </a:r>
            <a:r>
              <a:rPr lang="da-DK" b="1" dirty="0"/>
              <a:t>data</a:t>
            </a:r>
            <a:r>
              <a:rPr lang="da-DK" dirty="0"/>
              <a:t> som fastlægger melodien i det mekaniske</a:t>
            </a:r>
          </a:p>
          <a:p>
            <a:r>
              <a:rPr lang="da-DK" dirty="0"/>
              <a:t>orgel.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96BC0E-7B57-904E-9117-155E0C7A18BB}"/>
              </a:ext>
            </a:extLst>
          </p:cNvPr>
          <p:cNvSpPr/>
          <p:nvPr/>
        </p:nvSpPr>
        <p:spPr>
          <a:xfrm>
            <a:off x="6567947" y="2719532"/>
            <a:ext cx="5363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Beskriv de </a:t>
            </a:r>
            <a:r>
              <a:rPr lang="da-DK" b="1" dirty="0"/>
              <a:t>data</a:t>
            </a:r>
            <a:r>
              <a:rPr lang="da-DK" dirty="0"/>
              <a:t> som fastlægger melodien i spilledåsen.</a:t>
            </a:r>
          </a:p>
        </p:txBody>
      </p:sp>
    </p:spTree>
    <p:extLst>
      <p:ext uri="{BB962C8B-B14F-4D97-AF65-F5344CB8AC3E}">
        <p14:creationId xmlns:p14="http://schemas.microsoft.com/office/powerpoint/2010/main" val="9362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pic>
        <p:nvPicPr>
          <p:cNvPr id="15" name="Online Media 1" descr="klaver">
            <a:hlinkClick r:id="" action="ppaction://media"/>
            <a:extLst>
              <a:ext uri="{FF2B5EF4-FFF2-40B4-BE49-F238E27FC236}">
                <a16:creationId xmlns:a16="http://schemas.microsoft.com/office/drawing/2014/main" id="{EAB0ADD2-DF5A-B944-B4FC-A501EEE5E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44" y="1579560"/>
            <a:ext cx="4527756" cy="5137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5A406-3E3D-DA42-B12E-C57172886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725" y="3429000"/>
            <a:ext cx="4610100" cy="3187700"/>
          </a:xfrm>
          <a:prstGeom prst="rect">
            <a:avLst/>
          </a:prstGeom>
        </p:spPr>
      </p:pic>
      <p:pic>
        <p:nvPicPr>
          <p:cNvPr id="17" name="Picture 16" descr="dialog.jpg">
            <a:extLst>
              <a:ext uri="{FF2B5EF4-FFF2-40B4-BE49-F238E27FC236}">
                <a16:creationId xmlns:a16="http://schemas.microsoft.com/office/drawing/2014/main" id="{0AF7D9B8-714F-174B-AF78-5B93A5CF7F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8587"/>
            <a:ext cx="1475656" cy="14756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5B4F01-3ED8-5C4D-B241-BB8864259A99}"/>
              </a:ext>
            </a:extLst>
          </p:cNvPr>
          <p:cNvSpPr txBox="1"/>
          <p:nvPr/>
        </p:nvSpPr>
        <p:spPr>
          <a:xfrm>
            <a:off x="6771054" y="134219"/>
            <a:ext cx="47605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Se videoen med et eksempel på</a:t>
            </a:r>
          </a:p>
          <a:p>
            <a:r>
              <a:rPr lang="da-DK" dirty="0"/>
              <a:t>hvordan et digitalt automatisk klaver </a:t>
            </a:r>
          </a:p>
          <a:p>
            <a:r>
              <a:rPr lang="da-DK" dirty="0"/>
              <a:t>kunne se ud og hvordan det spiller.</a:t>
            </a:r>
          </a:p>
          <a:p>
            <a:endParaRPr lang="da-DK" dirty="0"/>
          </a:p>
          <a:p>
            <a:r>
              <a:rPr lang="da-DK" dirty="0"/>
              <a:t>Hvordan vælges de toner som </a:t>
            </a:r>
          </a:p>
          <a:p>
            <a:r>
              <a:rPr lang="da-DK" dirty="0"/>
              <a:t>spilles, når den den røde lodrette streg</a:t>
            </a:r>
          </a:p>
          <a:p>
            <a:r>
              <a:rPr lang="da-DK" dirty="0"/>
              <a:t>bevæger sig hen over mønstret af 0’er og 1’ere?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72800-F668-E940-AE6B-17564F0B2B45}"/>
              </a:ext>
            </a:extLst>
          </p:cNvPr>
          <p:cNvSpPr txBox="1"/>
          <p:nvPr/>
        </p:nvSpPr>
        <p:spPr>
          <a:xfrm>
            <a:off x="4398256" y="5416371"/>
            <a:ext cx="2778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Tonerne som spilles er valgt</a:t>
            </a:r>
          </a:p>
          <a:p>
            <a:r>
              <a:rPr lang="da-DK" dirty="0"/>
              <a:t>ud fra den midterste oktav </a:t>
            </a:r>
          </a:p>
          <a:p>
            <a:r>
              <a:rPr lang="da-DK" dirty="0"/>
              <a:t>på et klaver, altså de 12</a:t>
            </a:r>
          </a:p>
          <a:p>
            <a:r>
              <a:rPr lang="da-DK" dirty="0"/>
              <a:t>toner som ses her</a:t>
            </a:r>
          </a:p>
        </p:txBody>
      </p:sp>
    </p:spTree>
    <p:extLst>
      <p:ext uri="{BB962C8B-B14F-4D97-AF65-F5344CB8AC3E}">
        <p14:creationId xmlns:p14="http://schemas.microsoft.com/office/powerpoint/2010/main" val="225832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56FA8-04A8-AA4B-88C5-7C1788A8C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9" y="3429000"/>
            <a:ext cx="6277216" cy="3187700"/>
          </a:xfrm>
          <a:prstGeom prst="rect">
            <a:avLst/>
          </a:prstGeom>
        </p:spPr>
      </p:pic>
      <p:pic>
        <p:nvPicPr>
          <p:cNvPr id="11" name="Picture 10" descr="dialog.jpg">
            <a:extLst>
              <a:ext uri="{FF2B5EF4-FFF2-40B4-BE49-F238E27FC236}">
                <a16:creationId xmlns:a16="http://schemas.microsoft.com/office/drawing/2014/main" id="{4080F774-9E5F-284A-ACB2-340ACC764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8587"/>
            <a:ext cx="1475656" cy="1475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BA0736-E03E-0544-A648-02C102E64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725" y="3429000"/>
            <a:ext cx="4610100" cy="3187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B9703-D13F-F946-B6B2-CA7820F9A62B}"/>
              </a:ext>
            </a:extLst>
          </p:cNvPr>
          <p:cNvSpPr txBox="1"/>
          <p:nvPr/>
        </p:nvSpPr>
        <p:spPr>
          <a:xfrm>
            <a:off x="5392023" y="154293"/>
            <a:ext cx="528042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Åben det Automatiske klaver som Scratch projektet</a:t>
            </a:r>
          </a:p>
          <a:p>
            <a:r>
              <a:rPr lang="da-DK" dirty="0">
                <a:hlinkClick r:id="rId8"/>
              </a:rPr>
              <a:t>https://scratch.mit.edu/projects/343963482/</a:t>
            </a:r>
            <a:endParaRPr lang="da-DK" dirty="0"/>
          </a:p>
          <a:p>
            <a:endParaRPr lang="da-DK" dirty="0"/>
          </a:p>
          <a:p>
            <a:r>
              <a:rPr lang="da-DK" dirty="0"/>
              <a:t>Tryk på det grønne flag. Så er klaveret klar.</a:t>
            </a:r>
          </a:p>
          <a:p>
            <a:endParaRPr lang="da-DK" dirty="0"/>
          </a:p>
          <a:p>
            <a:r>
              <a:rPr lang="da-DK" dirty="0"/>
              <a:t>Med mønstre af 0’er og 1’ere bestemmes melodien.</a:t>
            </a:r>
          </a:p>
          <a:p>
            <a:r>
              <a:rPr lang="da-DK" dirty="0"/>
              <a:t>Klik på et felt med så ændres det til 1 henholdsvis 0.</a:t>
            </a:r>
          </a:p>
          <a:p>
            <a:endParaRPr lang="da-DK" dirty="0"/>
          </a:p>
          <a:p>
            <a:r>
              <a:rPr lang="da-DK" dirty="0"/>
              <a:t>Eksperimenter med at der spilles flere toner samtidig.</a:t>
            </a:r>
          </a:p>
          <a:p>
            <a:endParaRPr lang="da-DK" dirty="0"/>
          </a:p>
          <a:p>
            <a:r>
              <a:rPr lang="da-DK" dirty="0"/>
              <a:t>Eksperimenter at sætte tempoet til forskellige værdier.</a:t>
            </a:r>
          </a:p>
        </p:txBody>
      </p:sp>
    </p:spTree>
    <p:extLst>
      <p:ext uri="{BB962C8B-B14F-4D97-AF65-F5344CB8AC3E}">
        <p14:creationId xmlns:p14="http://schemas.microsoft.com/office/powerpoint/2010/main" val="1668351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pic>
        <p:nvPicPr>
          <p:cNvPr id="17" name="Picture 16" descr="dialog.jpg">
            <a:extLst>
              <a:ext uri="{FF2B5EF4-FFF2-40B4-BE49-F238E27FC236}">
                <a16:creationId xmlns:a16="http://schemas.microsoft.com/office/drawing/2014/main" id="{0AF7D9B8-714F-174B-AF78-5B93A5CF7F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8587"/>
            <a:ext cx="1475656" cy="14756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5B4F01-3ED8-5C4D-B241-BB8864259A99}"/>
              </a:ext>
            </a:extLst>
          </p:cNvPr>
          <p:cNvSpPr txBox="1"/>
          <p:nvPr/>
        </p:nvSpPr>
        <p:spPr>
          <a:xfrm>
            <a:off x="6771054" y="134219"/>
            <a:ext cx="545636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Se videoen med et eksempel på</a:t>
            </a:r>
          </a:p>
          <a:p>
            <a:r>
              <a:rPr lang="da-DK" dirty="0"/>
              <a:t>hvordan et digitalt automatisk </a:t>
            </a:r>
          </a:p>
          <a:p>
            <a:r>
              <a:rPr lang="da-DK" dirty="0"/>
              <a:t>trommesæt kunne udformes og </a:t>
            </a:r>
          </a:p>
          <a:p>
            <a:r>
              <a:rPr lang="da-DK" dirty="0"/>
              <a:t>hvordan det spiller.</a:t>
            </a:r>
          </a:p>
          <a:p>
            <a:endParaRPr lang="da-DK" dirty="0"/>
          </a:p>
          <a:p>
            <a:r>
              <a:rPr lang="da-DK" dirty="0"/>
              <a:t>De trommelyde som spilles er</a:t>
            </a:r>
          </a:p>
          <a:p>
            <a:r>
              <a:rPr lang="da-DK" dirty="0"/>
              <a:t>bestemt af mønstret af 0’er og 1’ere.</a:t>
            </a:r>
          </a:p>
          <a:p>
            <a:endParaRPr lang="da-DK" dirty="0"/>
          </a:p>
          <a:p>
            <a:r>
              <a:rPr lang="da-DK" dirty="0"/>
              <a:t>Det er altså mønstret af 0’er og 1’ere som er de </a:t>
            </a:r>
            <a:r>
              <a:rPr lang="da-DK" b="1" dirty="0"/>
              <a:t>data</a:t>
            </a:r>
          </a:p>
          <a:p>
            <a:r>
              <a:rPr lang="da-DK" dirty="0"/>
              <a:t>der bestemmer trommelydene. </a:t>
            </a:r>
            <a:r>
              <a:rPr lang="da-DK" b="1" dirty="0"/>
              <a:t>Data</a:t>
            </a:r>
            <a:r>
              <a:rPr lang="da-DK" dirty="0"/>
              <a:t> består derfor af</a:t>
            </a:r>
          </a:p>
          <a:p>
            <a:r>
              <a:rPr lang="da-DK" dirty="0"/>
              <a:t>16 X 12 0‘er og 1’ere. Hver position kan være 0 eller 1,</a:t>
            </a:r>
          </a:p>
          <a:p>
            <a:r>
              <a:rPr lang="da-DK" dirty="0"/>
              <a:t>altså to muligheder: Ikke-spil eller spil. Hver position</a:t>
            </a:r>
          </a:p>
          <a:p>
            <a:r>
              <a:rPr lang="da-DK" dirty="0"/>
              <a:t>er således et eksempel på </a:t>
            </a:r>
            <a:r>
              <a:rPr lang="da-DK" b="1" dirty="0"/>
              <a:t>binære data</a:t>
            </a:r>
            <a:r>
              <a:rPr lang="da-DK" dirty="0"/>
              <a:t>. Når binære data</a:t>
            </a:r>
          </a:p>
          <a:p>
            <a:r>
              <a:rPr lang="da-DK" dirty="0"/>
              <a:t>som her er vist med 0 eller 1 kaldes det også for et </a:t>
            </a:r>
          </a:p>
          <a:p>
            <a:r>
              <a:rPr lang="da-DK" b="1" dirty="0"/>
              <a:t>binært ciffer</a:t>
            </a:r>
            <a:r>
              <a:rPr lang="da-DK" dirty="0"/>
              <a:t>, forkortet til </a:t>
            </a:r>
            <a:r>
              <a:rPr lang="da-DK" b="1" dirty="0"/>
              <a:t>bit. </a:t>
            </a:r>
          </a:p>
          <a:p>
            <a:endParaRPr lang="da-DK" b="1" dirty="0"/>
          </a:p>
          <a:p>
            <a:r>
              <a:rPr lang="da-DK" dirty="0"/>
              <a:t>Hvor mange bit skal der til for at fastlægge </a:t>
            </a:r>
          </a:p>
          <a:p>
            <a:r>
              <a:rPr lang="da-DK" dirty="0"/>
              <a:t>trommelydene?</a:t>
            </a:r>
          </a:p>
          <a:p>
            <a:endParaRPr lang="da-DK" dirty="0"/>
          </a:p>
          <a:p>
            <a:r>
              <a:rPr lang="da-DK" dirty="0"/>
              <a:t>Hvilke </a:t>
            </a:r>
            <a:r>
              <a:rPr lang="da-DK" b="1" dirty="0"/>
              <a:t>data</a:t>
            </a:r>
            <a:r>
              <a:rPr lang="da-DK" dirty="0"/>
              <a:t> bestemmer rytmen, altså tempoet?</a:t>
            </a:r>
          </a:p>
        </p:txBody>
      </p:sp>
      <p:pic>
        <p:nvPicPr>
          <p:cNvPr id="2" name="Online Media 1" descr="tromme">
            <a:hlinkClick r:id="" action="ppaction://media"/>
            <a:extLst>
              <a:ext uri="{FF2B5EF4-FFF2-40B4-BE49-F238E27FC236}">
                <a16:creationId xmlns:a16="http://schemas.microsoft.com/office/drawing/2014/main" id="{DB8ECBEC-0C5D-EF45-90F7-0097A9722F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17" y="1604243"/>
            <a:ext cx="4111625" cy="525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pic>
        <p:nvPicPr>
          <p:cNvPr id="11" name="Picture 10" descr="dialog.jpg">
            <a:extLst>
              <a:ext uri="{FF2B5EF4-FFF2-40B4-BE49-F238E27FC236}">
                <a16:creationId xmlns:a16="http://schemas.microsoft.com/office/drawing/2014/main" id="{4080F774-9E5F-284A-ACB2-340ACC764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28587"/>
            <a:ext cx="1475656" cy="1475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B9703-D13F-F946-B6B2-CA7820F9A62B}"/>
              </a:ext>
            </a:extLst>
          </p:cNvPr>
          <p:cNvSpPr txBox="1"/>
          <p:nvPr/>
        </p:nvSpPr>
        <p:spPr>
          <a:xfrm>
            <a:off x="5392023" y="154293"/>
            <a:ext cx="575490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Åben Automatiske trommer som Scratch projektet</a:t>
            </a:r>
          </a:p>
          <a:p>
            <a:r>
              <a:rPr lang="da-DK" dirty="0">
                <a:hlinkClick r:id="rId6"/>
              </a:rPr>
              <a:t>https://scratch.mit.edu/projects/343600623/</a:t>
            </a:r>
            <a:endParaRPr lang="da-DK" dirty="0"/>
          </a:p>
          <a:p>
            <a:endParaRPr lang="da-DK" dirty="0"/>
          </a:p>
          <a:p>
            <a:r>
              <a:rPr lang="da-DK" dirty="0"/>
              <a:t>Tryk på det grønne flag. Så er trommerne klar.</a:t>
            </a:r>
          </a:p>
          <a:p>
            <a:endParaRPr lang="da-DK" dirty="0"/>
          </a:p>
          <a:p>
            <a:r>
              <a:rPr lang="da-DK" dirty="0"/>
              <a:t>Med mønstre af 0’er og 1’ere bestemmes lydene.</a:t>
            </a:r>
          </a:p>
          <a:p>
            <a:r>
              <a:rPr lang="da-DK" dirty="0"/>
              <a:t>Klik på et felt så ændres det til 1 henholdsvis 0.</a:t>
            </a:r>
          </a:p>
          <a:p>
            <a:endParaRPr lang="da-DK" dirty="0"/>
          </a:p>
          <a:p>
            <a:r>
              <a:rPr lang="da-DK" dirty="0"/>
              <a:t>Eksperimenter med at der spilles flere lyde samtidig.</a:t>
            </a:r>
          </a:p>
          <a:p>
            <a:endParaRPr lang="da-DK" dirty="0"/>
          </a:p>
          <a:p>
            <a:r>
              <a:rPr lang="da-DK" dirty="0"/>
              <a:t>Eksperimenter med at sætte tempoet til forskellige værdier.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A1004-0450-A141-B70C-1E78C069A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052" y="3676816"/>
            <a:ext cx="5932948" cy="30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08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A9B0-8B0D-0A4D-A840-52CEF8B7F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42" y="117986"/>
            <a:ext cx="1244601" cy="993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C54EC-7E3A-704C-B764-E8B4A7E5B433}"/>
              </a:ext>
            </a:extLst>
          </p:cNvPr>
          <p:cNvSpPr txBox="1"/>
          <p:nvPr/>
        </p:nvSpPr>
        <p:spPr>
          <a:xfrm>
            <a:off x="44244" y="1102443"/>
            <a:ext cx="435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/>
              <a:t>Programmering af automatisk klaver og trommer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CF4D-AA05-504D-968D-B68C999B3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617" y="134219"/>
            <a:ext cx="943282" cy="9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967E0-92BF-D14B-9ABB-0EBD7ECB3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981841" y="127719"/>
            <a:ext cx="1244601" cy="9649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1BC0C-BF5A-9146-897F-66BAF3909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320" y="727387"/>
            <a:ext cx="6523738" cy="1684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562756-E02F-DC42-9767-4217350438F0}"/>
              </a:ext>
            </a:extLst>
          </p:cNvPr>
          <p:cNvSpPr txBox="1"/>
          <p:nvPr/>
        </p:nvSpPr>
        <p:spPr>
          <a:xfrm>
            <a:off x="8723061" y="2989026"/>
            <a:ext cx="28587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0001 0001 0000 0010</a:t>
            </a:r>
          </a:p>
          <a:p>
            <a:r>
              <a:rPr lang="da-DK" dirty="0"/>
              <a:t>0100 0000 1000 0100</a:t>
            </a:r>
          </a:p>
          <a:p>
            <a:r>
              <a:rPr lang="da-DK" dirty="0"/>
              <a:t>0101 0010 1000 1001</a:t>
            </a:r>
          </a:p>
          <a:p>
            <a:r>
              <a:rPr lang="da-DK" dirty="0"/>
              <a:t>0001 0010 0000 1001</a:t>
            </a:r>
          </a:p>
          <a:p>
            <a:r>
              <a:rPr lang="da-DK" dirty="0"/>
              <a:t>1000 0010 0000 1000</a:t>
            </a:r>
          </a:p>
          <a:p>
            <a:r>
              <a:rPr lang="da-DK" dirty="0"/>
              <a:t>1001 0010 1010 1001</a:t>
            </a:r>
          </a:p>
          <a:p>
            <a:r>
              <a:rPr lang="da-DK" dirty="0"/>
              <a:t>0101 0101 0101 0100</a:t>
            </a:r>
          </a:p>
          <a:p>
            <a:r>
              <a:rPr lang="da-DK" dirty="0"/>
              <a:t>0000 0010 0000 0010</a:t>
            </a:r>
          </a:p>
          <a:p>
            <a:r>
              <a:rPr lang="da-DK" dirty="0"/>
              <a:t>1011 0101 0101 0100</a:t>
            </a:r>
          </a:p>
          <a:p>
            <a:r>
              <a:rPr lang="da-DK" dirty="0"/>
              <a:t>0010 0010 0010 0010</a:t>
            </a:r>
          </a:p>
          <a:p>
            <a:r>
              <a:rPr lang="da-DK" dirty="0"/>
              <a:t>0000 0000 0000 0000</a:t>
            </a:r>
          </a:p>
          <a:p>
            <a:r>
              <a:rPr lang="da-DK" dirty="0"/>
              <a:t>1001 0010 0100 1010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6192E-E8A0-C947-81B3-80B291D338DF}"/>
              </a:ext>
            </a:extLst>
          </p:cNvPr>
          <p:cNvSpPr txBox="1"/>
          <p:nvPr/>
        </p:nvSpPr>
        <p:spPr>
          <a:xfrm>
            <a:off x="5418962" y="67436"/>
            <a:ext cx="6850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 kommentarer til det oprindelige Scratch program er der flere som har </a:t>
            </a:r>
          </a:p>
          <a:p>
            <a:r>
              <a:rPr lang="da-DK" dirty="0"/>
              <a:t>indsendt bitmønstre som dette: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0E4C5-2F9C-9947-9FA3-4E537291C150}"/>
              </a:ext>
            </a:extLst>
          </p:cNvPr>
          <p:cNvSpPr txBox="1"/>
          <p:nvPr/>
        </p:nvSpPr>
        <p:spPr>
          <a:xfrm>
            <a:off x="5418962" y="2425453"/>
            <a:ext cx="697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Det er eksempler på brug af trommelydene til at lave bestemte rytmer.</a:t>
            </a:r>
          </a:p>
          <a:p>
            <a:r>
              <a:rPr lang="da-DK" dirty="0"/>
              <a:t>Bitmønstret kan ordnes i 16 lodrette rækker med mellemrum for hver </a:t>
            </a:r>
          </a:p>
          <a:p>
            <a:r>
              <a:rPr lang="da-DK" dirty="0"/>
              <a:t>vandrette bitgruppe på fire: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20D03-8655-AD43-823A-8796B7A5F44C}"/>
              </a:ext>
            </a:extLst>
          </p:cNvPr>
          <p:cNvSpPr txBox="1"/>
          <p:nvPr/>
        </p:nvSpPr>
        <p:spPr>
          <a:xfrm>
            <a:off x="5370840" y="4697186"/>
            <a:ext cx="32422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Bruges denne opstilling af </a:t>
            </a:r>
          </a:p>
          <a:p>
            <a:r>
              <a:rPr lang="da-DK" dirty="0"/>
              <a:t>bitmønstret fra Sapisvr7 kan det </a:t>
            </a:r>
          </a:p>
          <a:p>
            <a:r>
              <a:rPr lang="da-DK" dirty="0"/>
              <a:t>overføres til programmet </a:t>
            </a:r>
          </a:p>
          <a:p>
            <a:r>
              <a:rPr lang="da-DK" dirty="0"/>
              <a:t>Automatisk trommer, se</a:t>
            </a:r>
          </a:p>
          <a:p>
            <a:r>
              <a:rPr lang="da-DK" dirty="0"/>
              <a:t>video og hør Sapisvr7’s forslag</a:t>
            </a:r>
          </a:p>
          <a:p>
            <a:r>
              <a:rPr lang="da-DK" dirty="0"/>
              <a:t>til en trommerytme.</a:t>
            </a:r>
          </a:p>
        </p:txBody>
      </p:sp>
      <p:pic>
        <p:nvPicPr>
          <p:cNvPr id="12" name="Online Media 11" descr="filTrommer">
            <a:hlinkClick r:id="" action="ppaction://media"/>
            <a:extLst>
              <a:ext uri="{FF2B5EF4-FFF2-40B4-BE49-F238E27FC236}">
                <a16:creationId xmlns:a16="http://schemas.microsoft.com/office/drawing/2014/main" id="{61725FEE-6417-824E-8543-513EA90E7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44" y="1451628"/>
            <a:ext cx="4082128" cy="53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9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883</Words>
  <Application>Microsoft Macintosh PowerPoint</Application>
  <PresentationFormat>Widescreen</PresentationFormat>
  <Paragraphs>154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 Caprani</dc:creator>
  <cp:lastModifiedBy>Ole Caprani</cp:lastModifiedBy>
  <cp:revision>39</cp:revision>
  <dcterms:created xsi:type="dcterms:W3CDTF">2019-11-18T07:46:02Z</dcterms:created>
  <dcterms:modified xsi:type="dcterms:W3CDTF">2019-11-19T09:49:08Z</dcterms:modified>
</cp:coreProperties>
</file>