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EBAC402-72C2-4D75-B06A-06859C8906C3}">
  <a:tblStyle styleId="{2EBAC402-72C2-4D75-B06A-06859C8906C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customXml" Target="../customXml/item2.xml"/><Relationship Id="rId21" Type="http://schemas.openxmlformats.org/officeDocument/2006/relationships/slide" Target="slides/slide15.xml"/><Relationship Id="rId34" Type="http://schemas.openxmlformats.org/officeDocument/2006/relationships/slide" Target="slides/slide28.xml"/><Relationship Id="rId25" Type="http://schemas.openxmlformats.org/officeDocument/2006/relationships/slide" Target="slides/slide19.xml"/><Relationship Id="rId7" Type="http://schemas.openxmlformats.org/officeDocument/2006/relationships/slide" Target="slides/slide1.xml"/><Relationship Id="rId33" Type="http://schemas.openxmlformats.org/officeDocument/2006/relationships/slide" Target="slides/slide27.xml"/><Relationship Id="rId12" Type="http://schemas.openxmlformats.org/officeDocument/2006/relationships/slide" Target="slides/slide6.xml"/><Relationship Id="rId17" Type="http://schemas.openxmlformats.org/officeDocument/2006/relationships/slide" Target="slides/slide11.xml"/><Relationship Id="rId38" Type="http://schemas.openxmlformats.org/officeDocument/2006/relationships/customXml" Target="../customXml/item1.xml"/><Relationship Id="rId20" Type="http://schemas.openxmlformats.org/officeDocument/2006/relationships/slide" Target="slides/slide14.xml"/><Relationship Id="rId2" Type="http://schemas.openxmlformats.org/officeDocument/2006/relationships/viewProps" Target="viewProps.xml"/><Relationship Id="rId29" Type="http://schemas.openxmlformats.org/officeDocument/2006/relationships/slide" Target="slides/slide23.xml"/><Relationship Id="rId16" Type="http://schemas.openxmlformats.org/officeDocument/2006/relationships/slide" Target="slides/slide10.xml"/><Relationship Id="rId24" Type="http://schemas.openxmlformats.org/officeDocument/2006/relationships/slide" Target="slides/slide18.xml"/><Relationship Id="rId1" Type="http://schemas.openxmlformats.org/officeDocument/2006/relationships/theme" Target="theme/theme1.xml"/><Relationship Id="rId6" Type="http://schemas.openxmlformats.org/officeDocument/2006/relationships/notesMaster" Target="notesMasters/notesMaster1.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ustomXml" Target="../customXml/item3.xml"/><Relationship Id="rId23" Type="http://schemas.openxmlformats.org/officeDocument/2006/relationships/slide" Target="slides/slide17.xml"/><Relationship Id="rId28" Type="http://schemas.openxmlformats.org/officeDocument/2006/relationships/slide" Target="slides/slide22.xml"/><Relationship Id="rId5" Type="http://schemas.openxmlformats.org/officeDocument/2006/relationships/slideMaster" Target="slideMasters/slideMaster1.xml"/><Relationship Id="rId15" Type="http://schemas.openxmlformats.org/officeDocument/2006/relationships/slide" Target="slides/slide9.xml"/><Relationship Id="rId36" Type="http://schemas.openxmlformats.org/officeDocument/2006/relationships/slide" Target="slides/slide30.xml"/><Relationship Id="rId31" Type="http://schemas.openxmlformats.org/officeDocument/2006/relationships/slide" Target="slides/slide25.xml"/><Relationship Id="rId10" Type="http://schemas.openxmlformats.org/officeDocument/2006/relationships/slide" Target="slides/slide4.xml"/><Relationship Id="rId19" Type="http://schemas.openxmlformats.org/officeDocument/2006/relationships/slide" Target="slides/slide13.xml"/><Relationship Id="rId22" Type="http://schemas.openxmlformats.org/officeDocument/2006/relationships/slide" Target="slides/slide16.xml"/><Relationship Id="rId4" Type="http://schemas.openxmlformats.org/officeDocument/2006/relationships/tableStyles" Target="tableStyles.xml"/><Relationship Id="rId9" Type="http://schemas.openxmlformats.org/officeDocument/2006/relationships/slide" Target="slides/slide3.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14" Type="http://schemas.openxmlformats.org/officeDocument/2006/relationships/slide" Target="slides/slide8.xml"/><Relationship Id="rId8" Type="http://schemas.openxmlformats.org/officeDocument/2006/relationships/slide" Target="slides/slide2.xml"/><Relationship Id="rId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7202ffd45e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202ffd45e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7202ffd45e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7202ffd45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7202ffd45e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202ffd45e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7202ffd45e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7202ffd45e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7202ffd45e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7202ffd45e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7202ffd45e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7202ffd45e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7202ffd45e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7202ffd45e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7202ffd45e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7202ffd45e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7202ffd45e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7202ffd45e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7f8b301bf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7f8b301bf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202ffd45e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202ffd45e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7f8b301bf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7f8b301bf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7f8b301bf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7f8b301bf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7f8b301bff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7f8b301bff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7f8b301bff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7f8b301bff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7f8b301bff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7f8b301bf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7f8b301bf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7f8b301bf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7f8b301bff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7f8b301bff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7f8b301bff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7f8b301bff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7f8b301bff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7f8b301bff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7f8b301bff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7f8b301bff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71f51b0c6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1f51b0c6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7f8b301bff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7f8b301bff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7f8b301bff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7f8b301bff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7f5a71db5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f5a71db5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7f5a71db5d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f5a71db5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7f5a71db5d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f5a71db5d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202ffd4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202ffd4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7202ffd45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202ffd45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7202ffd45e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7202ffd45e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d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raw.githubusercontent.com/open-design-kit/opendesignkit/master/resource-materials/persona-worksheet.png"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innovation.sites.ku.dk/files/2013/10/skabelon-SWOT_modellen.pdf"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innovation.sites.ku.dk/files/2014/06/Prototyping-kit_HealthZup2014.pdf" TargetMode="External"/><Relationship Id="rId4" Type="http://schemas.openxmlformats.org/officeDocument/2006/relationships/hyperlink" Target="https://www.google.com/search?q=design+prototypes&amp;tbm=isch&amp;ved=2ahUKEwiSr9zM6dXoAhVLxioKHXT8BFkQ2-cCegQIABAA&amp;oq=design+prototypes&amp;gs_lcp=CgNpbWcQAzIECAAQEzIECAAQEzIECAAQEzIECAAQEzIECAAQEzIECAAQEzIECAAQEzIECAAQEzIECAAQEzIECAAQEzoCCAA6BAgAEEM6BAgAEB5Q_QNYxxxgpx1oAHAAeAGAAb4CiAH6EpIBBzMuOS4yLjGYAQCgAQGqAQtnd3Mtd2l6LWltZw&amp;sclient=img&amp;ei=JDCMXpKNF8uMqwH0-JPIBQ&amp;bih=738&amp;biw=1536&amp;client=firefox-b-d" TargetMode="External"/><Relationship Id="rId5" Type="http://schemas.openxmlformats.org/officeDocument/2006/relationships/hyperlink" Target="https://innovation.sites.ku.dk/metode/hurtige-prototype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innovation.sites.ku.dk/files/2014/06/Prototyping-kit_HealthZup2014.pdf" TargetMode="External"/><Relationship Id="rId4" Type="http://schemas.openxmlformats.org/officeDocument/2006/relationships/hyperlink" Target="https://www.google.com/search?q=design+prototypes&amp;tbm=isch&amp;ved=2ahUKEwiSr9zM6dXoAhVLxioKHXT8BFkQ2-cCegQIABAA&amp;oq=design+prototypes&amp;gs_lcp=CgNpbWcQAzIECAAQEzIECAAQEzIECAAQEzIECAAQEzIECAAQEzIECAAQEzIECAAQEzIECAAQEzIECAAQEzIECAAQEzoCCAA6BAgAEEM6BAgAEB5Q_QNYxxxgpx1oAHAAeAGAAb4CiAH6EpIBBzMuOS4yLjGYAQCgAQGqAQtnd3Mtd2l6LWltZw&amp;sclient=img&amp;ei=JDCMXpKNF8uMqwH0-JPIBQ&amp;bih=738&amp;biw=1536&amp;client=firefox-b-d" TargetMode="External"/><Relationship Id="rId5" Type="http://schemas.openxmlformats.org/officeDocument/2006/relationships/hyperlink" Target="https://innovation.sites.ku.dk/metode/hurtige-prototype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www.startupsvar.dk/Download-files/Social-Business-Model-Canvas-Startupsvar.pdf"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nnovation.sites.ku.dk/metode/deltagerobserv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innovation.sites.ku.dk/metode/fem-gange-hvorfo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designkit.org/methods/4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da"/>
              <a:t>LOOPKORT TIL DESIGNFASER</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da"/>
              <a:t>Facilitering af designproces over digitale løsninger </a:t>
            </a:r>
            <a:endParaRPr/>
          </a:p>
        </p:txBody>
      </p:sp>
      <p:sp>
        <p:nvSpPr>
          <p:cNvPr id="56" name="Google Shape;56;p13"/>
          <p:cNvSpPr txBox="1"/>
          <p:nvPr/>
        </p:nvSpPr>
        <p:spPr>
          <a:xfrm>
            <a:off x="514350" y="4107550"/>
            <a:ext cx="79833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da"/>
              <a:t>Loopkort er udarbejdet af Bjarke Lindsø Andersen (PHA) &amp; Tina Hejsel (UCSyd) som en del af en prototype til tekforsøget, der arbejder med designprocesser. De deles her med tilladelse i let bearbejdet form.</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6: Overblik over ‘key findings’</a:t>
            </a:r>
            <a:endParaRPr/>
          </a:p>
        </p:txBody>
      </p:sp>
      <p:sp>
        <p:nvSpPr>
          <p:cNvPr id="120" name="Google Shape;120;p22"/>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På baggrund af øvelserne i undersøgelsensfasen har I nu en masse materialer: Hjemmesider, billeder, noter, lyd m.v.  Dette skal I have overblik over.</a:t>
            </a:r>
            <a:endParaRPr sz="1400"/>
          </a:p>
          <a:p>
            <a:pPr indent="-317500" lvl="0" marL="457200" rtl="0" algn="l">
              <a:spcBef>
                <a:spcPts val="1600"/>
              </a:spcBef>
              <a:spcAft>
                <a:spcPts val="0"/>
              </a:spcAft>
              <a:buSzPts val="1400"/>
              <a:buChar char="-"/>
            </a:pPr>
            <a:r>
              <a:rPr lang="da" sz="1400"/>
              <a:t>Læg alt jeres materiale fra undersøgelsesfasen frem på et bord.</a:t>
            </a:r>
            <a:endParaRPr sz="1400"/>
          </a:p>
          <a:p>
            <a:pPr indent="-317500" lvl="0" marL="457200" rtl="0" algn="l">
              <a:spcBef>
                <a:spcPts val="0"/>
              </a:spcBef>
              <a:spcAft>
                <a:spcPts val="0"/>
              </a:spcAft>
              <a:buSzPts val="1400"/>
              <a:buChar char="-"/>
            </a:pPr>
            <a:br>
              <a:rPr lang="da" sz="1400"/>
            </a:br>
            <a:r>
              <a:rPr lang="da" sz="1400"/>
              <a:t>I skal nu finde temaer el. overskrifter, I kan kategorisere jeres materiale med. Start fra en ende af, og spørg: “Hvad handler det her om?” “Hvad overrasker jer?”, “Er det forskelligt fra andet?”</a:t>
            </a:r>
            <a:br>
              <a:rPr lang="da" sz="1400"/>
            </a:br>
            <a:endParaRPr sz="1400"/>
          </a:p>
          <a:p>
            <a:pPr indent="-317500" lvl="0" marL="457200" rtl="0" algn="l">
              <a:spcBef>
                <a:spcPts val="0"/>
              </a:spcBef>
              <a:spcAft>
                <a:spcPts val="0"/>
              </a:spcAft>
              <a:buSzPts val="1400"/>
              <a:buChar char="-"/>
            </a:pPr>
            <a:r>
              <a:rPr lang="da" sz="1400"/>
              <a:t>I skal ende med 3-5 temaer, I kan omforme til udsagn, der starter med “Vi ved nu, at…”. Sørg for at skrive disse ned.</a:t>
            </a:r>
            <a:endParaRPr sz="1400"/>
          </a:p>
          <a:p>
            <a:pPr indent="0" lvl="0" marL="45720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121" name="Google Shape;121;p22"/>
          <p:cNvSpPr txBox="1"/>
          <p:nvPr>
            <p:ph type="title"/>
          </p:nvPr>
        </p:nvSpPr>
        <p:spPr>
          <a:xfrm flipH="1">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2: DEFINÉR</a:t>
            </a:r>
            <a:endParaRPr sz="1400"/>
          </a:p>
        </p:txBody>
      </p:sp>
      <p:sp>
        <p:nvSpPr>
          <p:cNvPr id="122" name="Google Shape;122;p22"/>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Det er godt at have meget bordplads og sørge for, at man har alt sit materiale klart.</a:t>
            </a:r>
            <a:endParaRPr sz="1200"/>
          </a:p>
          <a:p>
            <a:pPr indent="0" lvl="0" marL="0" rtl="0" algn="l">
              <a:spcBef>
                <a:spcPts val="1600"/>
              </a:spcBef>
              <a:spcAft>
                <a:spcPts val="0"/>
              </a:spcAft>
              <a:buNone/>
            </a:pPr>
            <a:r>
              <a:rPr lang="da" sz="1200"/>
              <a:t>Alle i gruppen skal være enige om kategorisering. Det er helt i orden at bytte rundt på tingene flere gange.</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7: Udfordringskort</a:t>
            </a:r>
            <a:endParaRPr/>
          </a:p>
        </p:txBody>
      </p:sp>
      <p:sp>
        <p:nvSpPr>
          <p:cNvPr id="128" name="Google Shape;128;p23"/>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Kategoriseringen af jeres materiale skal nu oversættes til udfordringer. I skal sætte jer i rundkreds, og så går det på tur med at færdiggøre sætninger, der starter med:</a:t>
            </a:r>
            <a:endParaRPr sz="1400"/>
          </a:p>
          <a:p>
            <a:pPr indent="-317500" lvl="0" marL="457200" rtl="0" algn="l">
              <a:spcBef>
                <a:spcPts val="1600"/>
              </a:spcBef>
              <a:spcAft>
                <a:spcPts val="0"/>
              </a:spcAft>
              <a:buSzPts val="1400"/>
              <a:buChar char="-"/>
            </a:pPr>
            <a:r>
              <a:rPr lang="da" sz="1400"/>
              <a:t>“Hvorfor er der ingen, der har tænkt på…” eller</a:t>
            </a:r>
            <a:endParaRPr sz="1400"/>
          </a:p>
          <a:p>
            <a:pPr indent="-317500" lvl="0" marL="457200" rtl="0" algn="l">
              <a:spcBef>
                <a:spcPts val="0"/>
              </a:spcBef>
              <a:spcAft>
                <a:spcPts val="0"/>
              </a:spcAft>
              <a:buSzPts val="1400"/>
              <a:buChar char="-"/>
            </a:pPr>
            <a:r>
              <a:rPr lang="da" sz="1400"/>
              <a:t>“Det kunne være fedt, hvis vi havde…”</a:t>
            </a:r>
            <a:endParaRPr sz="1400"/>
          </a:p>
          <a:p>
            <a:pPr indent="0" lvl="0" marL="0" rtl="0" algn="l">
              <a:spcBef>
                <a:spcPts val="1600"/>
              </a:spcBef>
              <a:spcAft>
                <a:spcPts val="0"/>
              </a:spcAft>
              <a:buNone/>
            </a:pPr>
            <a:r>
              <a:rPr lang="da" sz="1400"/>
              <a:t>En læser højt: “Hvorfor er der ingen, der har tænkt på”. Den næste af jer kan så fx sige “at forældre”. Den næste siger “aldrig”, den næste “planlægger indkøb”. Den næste “efter”. Den næste “kostrådene”. </a:t>
            </a:r>
            <a:endParaRPr sz="1400"/>
          </a:p>
          <a:p>
            <a:pPr indent="0" lvl="0" marL="0" rtl="0" algn="l">
              <a:spcBef>
                <a:spcPts val="1600"/>
              </a:spcBef>
              <a:spcAft>
                <a:spcPts val="0"/>
              </a:spcAft>
              <a:buNone/>
            </a:pPr>
            <a:r>
              <a:rPr lang="da" sz="1400"/>
              <a:t>Det er vigtigt, at alle jeres bidrag skal kunne dokumenteres i materiale fra jeres undersøgelse.</a:t>
            </a:r>
            <a:endParaRPr sz="1400"/>
          </a:p>
          <a:p>
            <a:pPr indent="0" lvl="0" marL="0" rtl="0" algn="l">
              <a:spcBef>
                <a:spcPts val="1600"/>
              </a:spcBef>
              <a:spcAft>
                <a:spcPts val="0"/>
              </a:spcAft>
              <a:buNone/>
            </a:pPr>
            <a:r>
              <a:rPr lang="da" sz="1400"/>
              <a:t>Efter øvelsen skal I have 3-5 sætninger, der peger på udfordringer.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rPr lang="da" sz="1400"/>
              <a:t>SKAL SKRIVES</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129" name="Google Shape;129;p23"/>
          <p:cNvSpPr txBox="1"/>
          <p:nvPr>
            <p:ph type="title"/>
          </p:nvPr>
        </p:nvSpPr>
        <p:spPr>
          <a:xfrm flipH="1">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2: DEFINÉR</a:t>
            </a:r>
            <a:endParaRPr sz="1400"/>
          </a:p>
        </p:txBody>
      </p:sp>
      <p:sp>
        <p:nvSpPr>
          <p:cNvPr id="130" name="Google Shape;130;p23"/>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Der skal være én i gruppen, der er referent og skriver alle sætningerne ned.</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8: “Hvordan kan vi…”</a:t>
            </a:r>
            <a:endParaRPr/>
          </a:p>
        </p:txBody>
      </p:sp>
      <p:sp>
        <p:nvSpPr>
          <p:cNvPr id="136" name="Google Shape;136;p24"/>
          <p:cNvSpPr txBox="1"/>
          <p:nvPr>
            <p:ph idx="1" type="body"/>
          </p:nvPr>
        </p:nvSpPr>
        <p:spPr>
          <a:xfrm>
            <a:off x="311700" y="923875"/>
            <a:ext cx="8051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For at definere en designudfordring, skal I tage udgangspunkt i jeres undersøgelse og formulere spørgsmål, der starter med:</a:t>
            </a:r>
            <a:endParaRPr sz="1400"/>
          </a:p>
          <a:p>
            <a:pPr indent="-317500" lvl="0" marL="457200" rtl="0" algn="l">
              <a:spcBef>
                <a:spcPts val="1600"/>
              </a:spcBef>
              <a:spcAft>
                <a:spcPts val="0"/>
              </a:spcAft>
              <a:buSzPts val="1400"/>
              <a:buChar char="-"/>
            </a:pPr>
            <a:r>
              <a:rPr lang="da" sz="1400"/>
              <a:t>“Hvordan kan vi…”</a:t>
            </a:r>
            <a:endParaRPr sz="1400"/>
          </a:p>
          <a:p>
            <a:pPr indent="0" lvl="0" marL="0" rtl="0" algn="l">
              <a:spcBef>
                <a:spcPts val="1600"/>
              </a:spcBef>
              <a:spcAft>
                <a:spcPts val="0"/>
              </a:spcAft>
              <a:buNone/>
            </a:pPr>
            <a:r>
              <a:rPr lang="da" sz="1400"/>
              <a:t>Det gode spørgsmål er hverken for bredt eller for snævert. Det indeholder en </a:t>
            </a:r>
            <a:r>
              <a:rPr i="1" lang="da" sz="1400"/>
              <a:t>målgruppe</a:t>
            </a:r>
            <a:r>
              <a:rPr lang="da" sz="1400"/>
              <a:t>, et </a:t>
            </a:r>
            <a:r>
              <a:rPr i="1" lang="da" sz="1400"/>
              <a:t>problem </a:t>
            </a:r>
            <a:r>
              <a:rPr lang="da" sz="1400"/>
              <a:t>og en </a:t>
            </a:r>
            <a:r>
              <a:rPr i="1" lang="da" sz="1400"/>
              <a:t>kontekst</a:t>
            </a:r>
            <a:r>
              <a:rPr lang="da" sz="1400"/>
              <a:t>. Fx:</a:t>
            </a:r>
            <a:endParaRPr sz="1400"/>
          </a:p>
          <a:p>
            <a:pPr indent="-298450" lvl="0" marL="457200" rtl="0" algn="l">
              <a:spcBef>
                <a:spcPts val="1600"/>
              </a:spcBef>
              <a:spcAft>
                <a:spcPts val="0"/>
              </a:spcAft>
              <a:buClr>
                <a:schemeClr val="dk1"/>
              </a:buClr>
              <a:buSzPts val="1100"/>
              <a:buChar char="-"/>
            </a:pPr>
            <a:r>
              <a:rPr lang="da" sz="1100">
                <a:solidFill>
                  <a:schemeClr val="dk1"/>
                </a:solidFill>
              </a:rPr>
              <a:t>Hvordan kan vi undgå, at børn og unge (målgruppe), der sidder meget foran computeren (kontekst), ikke får dårlig rygholdning og hovedpine (problem)?</a:t>
            </a:r>
            <a:endParaRPr sz="1100">
              <a:solidFill>
                <a:schemeClr val="dk1"/>
              </a:solidFill>
            </a:endParaRPr>
          </a:p>
          <a:p>
            <a:pPr indent="-298450" lvl="0" marL="457200" rtl="0" algn="l">
              <a:spcBef>
                <a:spcPts val="0"/>
              </a:spcBef>
              <a:spcAft>
                <a:spcPts val="0"/>
              </a:spcAft>
              <a:buClr>
                <a:schemeClr val="dk1"/>
              </a:buClr>
              <a:buSzPts val="1100"/>
              <a:buChar char="-"/>
            </a:pPr>
            <a:r>
              <a:t/>
            </a:r>
            <a:endParaRPr sz="1100">
              <a:solidFill>
                <a:schemeClr val="dk1"/>
              </a:solidFill>
            </a:endParaRPr>
          </a:p>
          <a:p>
            <a:pPr indent="-298450" lvl="0" marL="457200" rtl="0" algn="l">
              <a:spcBef>
                <a:spcPts val="0"/>
              </a:spcBef>
              <a:spcAft>
                <a:spcPts val="0"/>
              </a:spcAft>
              <a:buClr>
                <a:schemeClr val="dk1"/>
              </a:buClr>
              <a:buSzPts val="1100"/>
              <a:buChar char="-"/>
            </a:pPr>
            <a:r>
              <a:rPr lang="da" sz="1100">
                <a:solidFill>
                  <a:schemeClr val="dk1"/>
                </a:solidFill>
              </a:rPr>
              <a:t>Hvordan kan vi sørge for, at ældre (målgruppe) på plejehjemmene (kontekst) ikke kommer til at kede sig (problem)?</a:t>
            </a:r>
            <a:br>
              <a:rPr lang="da" sz="1100">
                <a:solidFill>
                  <a:schemeClr val="dk1"/>
                </a:solidFill>
              </a:rPr>
            </a:br>
            <a:endParaRPr sz="1100">
              <a:solidFill>
                <a:schemeClr val="dk1"/>
              </a:solidFill>
            </a:endParaRPr>
          </a:p>
          <a:p>
            <a:pPr indent="-298450" lvl="0" marL="457200" rtl="0" algn="l">
              <a:spcBef>
                <a:spcPts val="0"/>
              </a:spcBef>
              <a:spcAft>
                <a:spcPts val="0"/>
              </a:spcAft>
              <a:buClr>
                <a:schemeClr val="dk1"/>
              </a:buClr>
              <a:buSzPts val="1100"/>
              <a:buChar char="-"/>
            </a:pPr>
            <a:r>
              <a:rPr lang="da" sz="1100">
                <a:solidFill>
                  <a:schemeClr val="dk1"/>
                </a:solidFill>
              </a:rPr>
              <a:t>Hvordan kan vi få alle dem, der køber abonnement til fitness-center (kontekst og målgruppe)  til også at bruge det (problem)?</a:t>
            </a:r>
            <a:br>
              <a:rPr lang="da" sz="1100">
                <a:solidFill>
                  <a:schemeClr val="dk1"/>
                </a:solidFill>
              </a:rPr>
            </a:br>
            <a:endParaRPr sz="1100">
              <a:solidFill>
                <a:schemeClr val="dk1"/>
              </a:solidFill>
            </a:endParaRPr>
          </a:p>
          <a:p>
            <a:pPr indent="0" lvl="0" marL="0" rtl="0" algn="l">
              <a:spcBef>
                <a:spcPts val="0"/>
              </a:spcBef>
              <a:spcAft>
                <a:spcPts val="0"/>
              </a:spcAft>
              <a:buNone/>
            </a:pPr>
            <a:r>
              <a:rPr lang="da" sz="1400"/>
              <a:t>Efterfølgende skal I pointgive jeres spørgsmål med 1-5 ud fra: Har de </a:t>
            </a:r>
            <a:r>
              <a:rPr i="1" lang="da" sz="1400"/>
              <a:t>målgruppe, problem </a:t>
            </a:r>
            <a:r>
              <a:rPr lang="da" sz="1400"/>
              <a:t>og </a:t>
            </a:r>
            <a:r>
              <a:rPr i="1" lang="da" sz="1400"/>
              <a:t>kontekst </a:t>
            </a:r>
            <a:r>
              <a:rPr lang="da" sz="1400"/>
              <a:t>samt om I synes, det er </a:t>
            </a:r>
            <a:r>
              <a:rPr i="1" lang="da" sz="1400"/>
              <a:t>spændende </a:t>
            </a:r>
            <a:r>
              <a:rPr lang="da" sz="1400"/>
              <a:t>(max point i alt = 20). </a:t>
            </a:r>
            <a:r>
              <a:rPr b="1" lang="da" sz="1400"/>
              <a:t>I arbejder videre med det højest scorende</a:t>
            </a:r>
            <a:r>
              <a:rPr lang="da" sz="1400"/>
              <a:t>.</a:t>
            </a:r>
            <a:endParaRPr sz="1100">
              <a:solidFill>
                <a:schemeClr val="dk1"/>
              </a:solidFill>
            </a:endParaRPr>
          </a:p>
          <a:p>
            <a:pPr indent="0" lvl="0" marL="0" rtl="0" algn="l">
              <a:spcBef>
                <a:spcPts val="1600"/>
              </a:spcBef>
              <a:spcAft>
                <a:spcPts val="0"/>
              </a:spcAft>
              <a:buNone/>
            </a:pPr>
            <a:r>
              <a:t/>
            </a:r>
            <a:endParaRPr sz="1100">
              <a:solidFill>
                <a:schemeClr val="dk1"/>
              </a:solidFill>
            </a:endParaRPr>
          </a:p>
          <a:p>
            <a:pPr indent="0" lvl="0" marL="0" rtl="0" algn="l">
              <a:spcBef>
                <a:spcPts val="0"/>
              </a:spcBef>
              <a:spcAft>
                <a:spcPts val="1600"/>
              </a:spcAft>
              <a:buNone/>
            </a:pPr>
            <a:r>
              <a:t/>
            </a:r>
            <a:endParaRPr sz="1400"/>
          </a:p>
        </p:txBody>
      </p:sp>
      <p:sp>
        <p:nvSpPr>
          <p:cNvPr id="137" name="Google Shape;137;p24"/>
          <p:cNvSpPr txBox="1"/>
          <p:nvPr>
            <p:ph type="title"/>
          </p:nvPr>
        </p:nvSpPr>
        <p:spPr>
          <a:xfrm flipH="1">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2: DEFINÉR</a:t>
            </a: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9: Persona (</a:t>
            </a:r>
            <a:r>
              <a:rPr lang="da"/>
              <a:t>1/2</a:t>
            </a:r>
            <a:r>
              <a:rPr lang="da"/>
              <a:t>)</a:t>
            </a:r>
            <a:endParaRPr/>
          </a:p>
        </p:txBody>
      </p:sp>
      <p:sp>
        <p:nvSpPr>
          <p:cNvPr id="143" name="Google Shape;143;p25"/>
          <p:cNvSpPr txBox="1"/>
          <p:nvPr>
            <p:ph idx="1" type="body"/>
          </p:nvPr>
        </p:nvSpPr>
        <p:spPr>
          <a:xfrm>
            <a:off x="311700" y="1076275"/>
            <a:ext cx="6305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Nu har I en designudfordring, I skal arbejde videre med. Det er vigtigt at have en klar forståelse for målgruppen.  Svar derfor på spørgsmålene: Hvem i målgruppen vil..</a:t>
            </a:r>
            <a:endParaRPr sz="1400"/>
          </a:p>
          <a:p>
            <a:pPr indent="-317500" lvl="0" marL="457200" rtl="0" algn="l">
              <a:spcBef>
                <a:spcPts val="1600"/>
              </a:spcBef>
              <a:spcAft>
                <a:spcPts val="0"/>
              </a:spcAft>
              <a:buSzPts val="1400"/>
              <a:buChar char="-"/>
            </a:pPr>
            <a:r>
              <a:rPr lang="da" sz="1400"/>
              <a:t>Kende virkelig godt til problemet?</a:t>
            </a:r>
            <a:endParaRPr sz="1400"/>
          </a:p>
          <a:p>
            <a:pPr indent="-317500" lvl="0" marL="457200" rtl="0" algn="l">
              <a:spcBef>
                <a:spcPts val="0"/>
              </a:spcBef>
              <a:spcAft>
                <a:spcPts val="0"/>
              </a:spcAft>
              <a:buSzPts val="1400"/>
              <a:buChar char="-"/>
            </a:pPr>
            <a:r>
              <a:rPr lang="da" sz="1400"/>
              <a:t>Ikke kende så godt til problemet?</a:t>
            </a:r>
            <a:endParaRPr sz="1400"/>
          </a:p>
          <a:p>
            <a:pPr indent="-317500" lvl="0" marL="457200" rtl="0" algn="l">
              <a:spcBef>
                <a:spcPts val="0"/>
              </a:spcBef>
              <a:spcAft>
                <a:spcPts val="0"/>
              </a:spcAft>
              <a:buSzPts val="1400"/>
              <a:buChar char="-"/>
            </a:pPr>
            <a:r>
              <a:rPr lang="da" sz="1400"/>
              <a:t>Være ligeglad?</a:t>
            </a:r>
            <a:endParaRPr sz="1400"/>
          </a:p>
          <a:p>
            <a:pPr indent="-317500" lvl="0" marL="457200" rtl="0" algn="l">
              <a:spcBef>
                <a:spcPts val="0"/>
              </a:spcBef>
              <a:spcAft>
                <a:spcPts val="0"/>
              </a:spcAft>
              <a:buSzPts val="1400"/>
              <a:buChar char="-"/>
            </a:pPr>
            <a:r>
              <a:rPr lang="da" sz="1400"/>
              <a:t>Have meget specifikke ønsker eller behov?</a:t>
            </a:r>
            <a:endParaRPr sz="1400"/>
          </a:p>
          <a:p>
            <a:pPr indent="-317500" lvl="0" marL="457200" rtl="0" algn="l">
              <a:spcBef>
                <a:spcPts val="0"/>
              </a:spcBef>
              <a:spcAft>
                <a:spcPts val="0"/>
              </a:spcAft>
              <a:buSzPts val="1400"/>
              <a:buChar char="-"/>
            </a:pPr>
            <a:r>
              <a:rPr lang="da" sz="1400"/>
              <a:t>Gøre noget helt andet end det, I har tænkt?</a:t>
            </a:r>
            <a:endParaRPr sz="1400"/>
          </a:p>
          <a:p>
            <a:pPr indent="0" lvl="0" marL="0" rtl="0" algn="l">
              <a:spcBef>
                <a:spcPts val="1600"/>
              </a:spcBef>
              <a:spcAft>
                <a:spcPts val="0"/>
              </a:spcAft>
              <a:buNone/>
            </a:pPr>
            <a:r>
              <a:rPr lang="da" sz="1400"/>
              <a:t>I har på baggrund af dette en forståelse for, hvem der er på grænsen til at være i målgruppen for udfordringen, og hvem der i centrum. I skal arbejde videre med “centrum” for målgruppen.</a:t>
            </a:r>
            <a:endParaRPr sz="1400"/>
          </a:p>
          <a:p>
            <a:pPr indent="0" lvl="0" marL="0" rtl="0" algn="l">
              <a:spcBef>
                <a:spcPts val="1600"/>
              </a:spcBef>
              <a:spcAft>
                <a:spcPts val="1600"/>
              </a:spcAft>
              <a:buNone/>
            </a:pPr>
            <a:r>
              <a:t/>
            </a:r>
            <a:endParaRPr sz="1400"/>
          </a:p>
        </p:txBody>
      </p:sp>
      <p:sp>
        <p:nvSpPr>
          <p:cNvPr id="144" name="Google Shape;144;p25"/>
          <p:cNvSpPr txBox="1"/>
          <p:nvPr>
            <p:ph type="title"/>
          </p:nvPr>
        </p:nvSpPr>
        <p:spPr>
          <a:xfrm flipH="1">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2: DEFINÉR</a:t>
            </a: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9: Persona (2/2)</a:t>
            </a:r>
            <a:endParaRPr/>
          </a:p>
        </p:txBody>
      </p:sp>
      <p:sp>
        <p:nvSpPr>
          <p:cNvPr id="150" name="Google Shape;150;p26"/>
          <p:cNvSpPr txBox="1"/>
          <p:nvPr>
            <p:ph idx="1" type="body"/>
          </p:nvPr>
        </p:nvSpPr>
        <p:spPr>
          <a:xfrm>
            <a:off x="311700" y="1076275"/>
            <a:ext cx="5769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skal nu lave et “portræt” af den bruger, der skal gøre noget anderledes i sin dagligdag, for at udfordringen løses. Dette portræt hedder en persona, og kan minde lidt om et cv.</a:t>
            </a:r>
            <a:endParaRPr sz="1400"/>
          </a:p>
          <a:p>
            <a:pPr indent="-317500" lvl="0" marL="457200" rtl="0" algn="l">
              <a:spcBef>
                <a:spcPts val="1600"/>
              </a:spcBef>
              <a:spcAft>
                <a:spcPts val="0"/>
              </a:spcAft>
              <a:buSzPts val="1400"/>
              <a:buChar char="-"/>
            </a:pPr>
            <a:r>
              <a:rPr lang="da" sz="1400"/>
              <a:t>I udfylder en personaskabelon, der i videst mulig omfang baserer sig på data fra jeres undersøgelse. I fald nødvendigt, kan I gå tilbage og foretage nye undersøgelser for at udfylde den godt (og ikke gætte for meget). Dette er en </a:t>
            </a:r>
            <a:r>
              <a:rPr i="1" lang="da" sz="1400"/>
              <a:t>iteration </a:t>
            </a:r>
            <a:r>
              <a:rPr lang="da" sz="1400"/>
              <a:t>i design-sprog</a:t>
            </a:r>
            <a:r>
              <a:rPr i="1" lang="da" sz="1400"/>
              <a:t>.</a:t>
            </a:r>
            <a:endParaRPr i="1" sz="1400"/>
          </a:p>
          <a:p>
            <a:pPr indent="0" lvl="0" marL="0" rtl="0" algn="l">
              <a:spcBef>
                <a:spcPts val="1600"/>
              </a:spcBef>
              <a:spcAft>
                <a:spcPts val="0"/>
              </a:spcAft>
              <a:buNone/>
            </a:pPr>
            <a:r>
              <a:rPr lang="da" sz="1400"/>
              <a:t>Øvelsen er færdig, når I har udfyldt et personaskema.</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151" name="Google Shape;151;p26"/>
          <p:cNvSpPr txBox="1"/>
          <p:nvPr>
            <p:ph type="title"/>
          </p:nvPr>
        </p:nvSpPr>
        <p:spPr>
          <a:xfrm flipH="1">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2: DEFINÉR</a:t>
            </a:r>
            <a:endParaRPr sz="1400"/>
          </a:p>
        </p:txBody>
      </p:sp>
      <p:sp>
        <p:nvSpPr>
          <p:cNvPr id="152" name="Google Shape;152;p26"/>
          <p:cNvSpPr txBox="1"/>
          <p:nvPr>
            <p:ph idx="1" type="body"/>
          </p:nvPr>
        </p:nvSpPr>
        <p:spPr>
          <a:xfrm>
            <a:off x="6253225" y="1076275"/>
            <a:ext cx="264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400"/>
              <a:t>Udfyld et persona-ark i stil med </a:t>
            </a:r>
            <a:r>
              <a:rPr lang="da" sz="1400" u="sng">
                <a:solidFill>
                  <a:schemeClr val="hlink"/>
                </a:solidFill>
                <a:hlinkClick r:id="rId3"/>
              </a:rPr>
              <a:t>dette</a:t>
            </a:r>
            <a:r>
              <a:rPr lang="da" sz="1400"/>
              <a:t>.</a:t>
            </a:r>
            <a:endParaRPr sz="1400"/>
          </a:p>
          <a:p>
            <a:pPr indent="0" lvl="0" marL="0" rtl="0" algn="l">
              <a:spcBef>
                <a:spcPts val="1600"/>
              </a:spcBef>
              <a:spcAft>
                <a:spcPts val="0"/>
              </a:spcAft>
              <a:buNone/>
            </a:pPr>
            <a:r>
              <a:t/>
            </a:r>
            <a:endParaRPr/>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pic>
        <p:nvPicPr>
          <p:cNvPr id="153" name="Google Shape;153;p26"/>
          <p:cNvPicPr preferRelativeResize="0"/>
          <p:nvPr/>
        </p:nvPicPr>
        <p:blipFill>
          <a:blip r:embed="rId4">
            <a:alphaModFix/>
          </a:blip>
          <a:stretch>
            <a:fillRect/>
          </a:stretch>
        </p:blipFill>
        <p:spPr>
          <a:xfrm>
            <a:off x="6736218" y="2235525"/>
            <a:ext cx="1829125" cy="23823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DESIGNFASE 3: IDÉGENERER</a:t>
            </a:r>
            <a:endParaRPr/>
          </a:p>
          <a:p>
            <a:pPr indent="0" lvl="0" marL="0" rtl="0" algn="ctr">
              <a:spcBef>
                <a:spcPts val="0"/>
              </a:spcBef>
              <a:spcAft>
                <a:spcPts val="0"/>
              </a:spcAft>
              <a:buClr>
                <a:schemeClr val="dk1"/>
              </a:buClr>
              <a:buSzPts val="1100"/>
              <a:buFont typeface="Arial"/>
              <a:buNone/>
            </a:pPr>
            <a:r>
              <a:rPr lang="da" sz="1800"/>
              <a:t>Mål: At I finder mange mulige løsninger på jeres virkelighedsnære problem</a:t>
            </a:r>
            <a:endParaRPr sz="1800"/>
          </a:p>
          <a:p>
            <a:pPr indent="0" lvl="0" marL="0" rtl="0" algn="ctr">
              <a:spcBef>
                <a:spcPts val="0"/>
              </a:spcBef>
              <a:spcAft>
                <a:spcPts val="0"/>
              </a:spcAft>
              <a:buClr>
                <a:schemeClr val="dk1"/>
              </a:buClr>
              <a:buSzPts val="1100"/>
              <a:buFont typeface="Arial"/>
              <a:buNone/>
            </a:pPr>
            <a:r>
              <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10: Papirklipsmetoden</a:t>
            </a:r>
            <a:endParaRPr/>
          </a:p>
        </p:txBody>
      </p:sp>
      <p:sp>
        <p:nvSpPr>
          <p:cNvPr id="164" name="Google Shape;164;p28"/>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skal nu åbne op for at tænke kreativt. Denne metode hjælper jer til dette:</a:t>
            </a:r>
            <a:endParaRPr sz="1400"/>
          </a:p>
          <a:p>
            <a:pPr indent="-317500" lvl="0" marL="457200" rtl="0" algn="l">
              <a:spcBef>
                <a:spcPts val="1600"/>
              </a:spcBef>
              <a:spcAft>
                <a:spcPts val="0"/>
              </a:spcAft>
              <a:buSzPts val="1400"/>
              <a:buChar char="-"/>
            </a:pPr>
            <a:r>
              <a:rPr lang="da" sz="1400"/>
              <a:t>Tag en papirklips hver</a:t>
            </a:r>
            <a:endParaRPr sz="1400"/>
          </a:p>
          <a:p>
            <a:pPr indent="-317500" lvl="0" marL="457200" rtl="0" algn="l">
              <a:spcBef>
                <a:spcPts val="0"/>
              </a:spcBef>
              <a:spcAft>
                <a:spcPts val="0"/>
              </a:spcAft>
              <a:buSzPts val="1400"/>
              <a:buChar char="-"/>
            </a:pPr>
            <a:r>
              <a:rPr lang="da" sz="1400"/>
              <a:t>Sæt tiden til 5 minutter</a:t>
            </a:r>
            <a:endParaRPr sz="1400"/>
          </a:p>
          <a:p>
            <a:pPr indent="-317500" lvl="0" marL="457200" rtl="0" algn="l">
              <a:spcBef>
                <a:spcPts val="0"/>
              </a:spcBef>
              <a:spcAft>
                <a:spcPts val="0"/>
              </a:spcAft>
              <a:buSzPts val="1400"/>
              <a:buChar char="-"/>
            </a:pPr>
            <a:r>
              <a:rPr lang="da" sz="1400"/>
              <a:t>Hver skal skrive ned så mange måder man kan kan forestille sig, at en papirklips kan bruges.</a:t>
            </a:r>
            <a:endParaRPr sz="1400"/>
          </a:p>
          <a:p>
            <a:pPr indent="-317500" lvl="0" marL="457200" rtl="0" algn="l">
              <a:spcBef>
                <a:spcPts val="0"/>
              </a:spcBef>
              <a:spcAft>
                <a:spcPts val="0"/>
              </a:spcAft>
              <a:buSzPts val="1400"/>
              <a:buChar char="-"/>
            </a:pPr>
            <a:r>
              <a:rPr lang="da" sz="1400"/>
              <a:t>Efter 5 minutter skal I nu nævne alle jeres forslag til, hvordan en papirklips kan bruges. </a:t>
            </a:r>
            <a:endParaRPr sz="1400"/>
          </a:p>
          <a:p>
            <a:pPr indent="-317500" lvl="0" marL="457200" rtl="0" algn="l">
              <a:spcBef>
                <a:spcPts val="0"/>
              </a:spcBef>
              <a:spcAft>
                <a:spcPts val="0"/>
              </a:spcAft>
              <a:buSzPts val="1400"/>
              <a:buChar char="-"/>
            </a:pPr>
            <a:r>
              <a:rPr lang="da" sz="1400"/>
              <a:t>Én af jer skal skrive ned og tælle hvilke forslag, der fremgår flest gange.</a:t>
            </a:r>
            <a:endParaRPr sz="1400"/>
          </a:p>
          <a:p>
            <a:pPr indent="0" lvl="0" marL="0" rtl="0" algn="l">
              <a:spcBef>
                <a:spcPts val="1600"/>
              </a:spcBef>
              <a:spcAft>
                <a:spcPts val="0"/>
              </a:spcAft>
              <a:buNone/>
            </a:pPr>
            <a:r>
              <a:rPr lang="da" sz="1400"/>
              <a:t>Når I har gennemført undersøgelsen, er I “åbne” for at tænke kreativt.</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165" name="Google Shape;165;p28"/>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3: IDÉGENERÉR</a:t>
            </a:r>
            <a:endParaRPr sz="1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11: Fra dårlig til god digital idé</a:t>
            </a:r>
            <a:endParaRPr/>
          </a:p>
        </p:txBody>
      </p:sp>
      <p:sp>
        <p:nvSpPr>
          <p:cNvPr id="171" name="Google Shape;171;p29"/>
          <p:cNvSpPr txBox="1"/>
          <p:nvPr>
            <p:ph idx="1" type="body"/>
          </p:nvPr>
        </p:nvSpPr>
        <p:spPr>
          <a:xfrm>
            <a:off x="311700" y="1152475"/>
            <a:ext cx="7749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Det er ofte nemmere at finde på dårlige end gode idéer. Men dårlige idéer kan ofte vendes til gode idéer. Det går denne øvelse ud på:</a:t>
            </a:r>
            <a:endParaRPr sz="1400"/>
          </a:p>
          <a:p>
            <a:pPr indent="-317500" lvl="0" marL="457200" rtl="0" algn="l">
              <a:spcBef>
                <a:spcPts val="1600"/>
              </a:spcBef>
              <a:spcAft>
                <a:spcPts val="0"/>
              </a:spcAft>
              <a:buSzPts val="1400"/>
              <a:buChar char="-"/>
            </a:pPr>
            <a:r>
              <a:rPr b="1" lang="da" sz="1400"/>
              <a:t>20 minutter:</a:t>
            </a:r>
            <a:br>
              <a:rPr lang="da" sz="1400"/>
            </a:br>
            <a:r>
              <a:rPr lang="da" sz="1400"/>
              <a:t>1) </a:t>
            </a:r>
            <a:r>
              <a:rPr lang="da" sz="1400"/>
              <a:t>Genopfrisk jeres designudfordring</a:t>
            </a:r>
            <a:endParaRPr sz="1400"/>
          </a:p>
          <a:p>
            <a:pPr indent="-317500" lvl="0" marL="457200" rtl="0" algn="l">
              <a:spcBef>
                <a:spcPts val="0"/>
              </a:spcBef>
              <a:spcAft>
                <a:spcPts val="0"/>
              </a:spcAft>
              <a:buSzPts val="1400"/>
              <a:buChar char="-"/>
            </a:pPr>
            <a:r>
              <a:rPr lang="da" sz="1400"/>
              <a:t>2) I skal nu I fællesskab finde på “dårlige” eller vilde, absurde digitale løsninger. Byg gerne videre på hinandens forslag - men hold jer til </a:t>
            </a:r>
            <a:r>
              <a:rPr lang="da" sz="1400"/>
              <a:t>designudfordringen</a:t>
            </a:r>
            <a:r>
              <a:rPr lang="da" sz="1400"/>
              <a:t>.</a:t>
            </a:r>
            <a:endParaRPr sz="1400"/>
          </a:p>
          <a:p>
            <a:pPr indent="-317500" lvl="0" marL="457200" rtl="0" algn="l">
              <a:spcBef>
                <a:spcPts val="0"/>
              </a:spcBef>
              <a:spcAft>
                <a:spcPts val="0"/>
              </a:spcAft>
              <a:buSzPts val="1400"/>
              <a:buChar char="-"/>
            </a:pPr>
            <a:r>
              <a:rPr lang="da" sz="1400"/>
              <a:t>3) Find på så mange idéer som muligt, minimum 5.</a:t>
            </a:r>
            <a:endParaRPr sz="1400"/>
          </a:p>
          <a:p>
            <a:pPr indent="-317500" lvl="0" marL="457200" rtl="0" algn="l">
              <a:spcBef>
                <a:spcPts val="0"/>
              </a:spcBef>
              <a:spcAft>
                <a:spcPts val="0"/>
              </a:spcAft>
              <a:buSzPts val="1400"/>
              <a:buChar char="-"/>
            </a:pPr>
            <a:r>
              <a:rPr b="1" lang="da" sz="1400"/>
              <a:t>5 minutter:</a:t>
            </a:r>
            <a:endParaRPr b="1" sz="1400"/>
          </a:p>
          <a:p>
            <a:pPr indent="-317500" lvl="0" marL="457200" rtl="0" algn="l">
              <a:spcBef>
                <a:spcPts val="0"/>
              </a:spcBef>
              <a:spcAft>
                <a:spcPts val="0"/>
              </a:spcAft>
              <a:buSzPts val="1400"/>
              <a:buChar char="-"/>
            </a:pPr>
            <a:r>
              <a:rPr lang="da" sz="1400"/>
              <a:t>5) Vælg den dårligste idé</a:t>
            </a:r>
            <a:endParaRPr sz="1400"/>
          </a:p>
          <a:p>
            <a:pPr indent="-317500" lvl="0" marL="457200" rtl="0" algn="l">
              <a:spcBef>
                <a:spcPts val="0"/>
              </a:spcBef>
              <a:spcAft>
                <a:spcPts val="0"/>
              </a:spcAft>
              <a:buSzPts val="1400"/>
              <a:buChar char="-"/>
            </a:pPr>
            <a:r>
              <a:rPr b="1" lang="da" sz="1400"/>
              <a:t>20 minutter:</a:t>
            </a:r>
            <a:endParaRPr b="1" sz="1400"/>
          </a:p>
          <a:p>
            <a:pPr indent="-317500" lvl="0" marL="457200" rtl="0" algn="l">
              <a:spcBef>
                <a:spcPts val="0"/>
              </a:spcBef>
              <a:spcAft>
                <a:spcPts val="0"/>
              </a:spcAft>
              <a:buSzPts val="1400"/>
              <a:buChar char="-"/>
            </a:pPr>
            <a:r>
              <a:rPr lang="da" sz="1400"/>
              <a:t>Gør den dårlige idé god ved at fokusere på: Er det realistisk - hvordan kan det gøres realistisk? Hvordan kan den gøre interessant for målgruppen? Kan fokus på problem og kontekst øges?</a:t>
            </a:r>
            <a:endParaRPr sz="1400"/>
          </a:p>
          <a:p>
            <a:pPr indent="0" lvl="0" marL="0" rtl="0" algn="l">
              <a:spcBef>
                <a:spcPts val="1600"/>
              </a:spcBef>
              <a:spcAft>
                <a:spcPts val="1600"/>
              </a:spcAft>
              <a:buNone/>
            </a:pPr>
            <a:r>
              <a:t/>
            </a:r>
            <a:endParaRPr sz="1400"/>
          </a:p>
        </p:txBody>
      </p:sp>
      <p:sp>
        <p:nvSpPr>
          <p:cNvPr id="172" name="Google Shape;172;p29"/>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3: IDÉGENERÉR</a:t>
            </a:r>
            <a:endParaRPr sz="1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12: Brainstorm med benspænd</a:t>
            </a:r>
            <a:endParaRPr/>
          </a:p>
        </p:txBody>
      </p:sp>
      <p:sp>
        <p:nvSpPr>
          <p:cNvPr id="178" name="Google Shape;178;p30"/>
          <p:cNvSpPr txBox="1"/>
          <p:nvPr>
            <p:ph idx="1" type="body"/>
          </p:nvPr>
        </p:nvSpPr>
        <p:spPr>
          <a:xfrm>
            <a:off x="311700" y="1152475"/>
            <a:ext cx="6208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300"/>
              <a:t>I denne øvelse skal I finde på mange mulige løsninger til jeres designudfordring (“Hvordan kan vi..”). Efter I har fundet på mange idéer bliver de udfordret af 3 bæredygtigheds- og et teknologibenspænd.</a:t>
            </a:r>
            <a:endParaRPr sz="1300"/>
          </a:p>
          <a:p>
            <a:pPr indent="-311150" lvl="0" marL="457200" rtl="0" algn="l">
              <a:spcBef>
                <a:spcPts val="1600"/>
              </a:spcBef>
              <a:spcAft>
                <a:spcPts val="0"/>
              </a:spcAft>
              <a:buSzPts val="1300"/>
              <a:buChar char="-"/>
            </a:pPr>
            <a:r>
              <a:rPr lang="da" sz="1300"/>
              <a:t>Genopfrisk jeres designudfordring: “Hvordan kan vi..” - hvad var dens målgruppe, kontekst og problem?</a:t>
            </a:r>
            <a:endParaRPr sz="1300"/>
          </a:p>
          <a:p>
            <a:pPr indent="-311150" lvl="0" marL="457200" rtl="0" algn="l">
              <a:spcBef>
                <a:spcPts val="0"/>
              </a:spcBef>
              <a:spcAft>
                <a:spcPts val="0"/>
              </a:spcAft>
              <a:buSzPts val="1300"/>
              <a:buChar char="-"/>
            </a:pPr>
            <a:r>
              <a:rPr lang="da" sz="1300"/>
              <a:t>Sæt jer alene, og brug 15 minutter på at lave minimum 5 løsningsforslag på post-its. De skal starte med: “Det kan vi ved at…”.</a:t>
            </a:r>
            <a:endParaRPr sz="1300"/>
          </a:p>
          <a:p>
            <a:pPr indent="-311150" lvl="0" marL="457200" rtl="0" algn="l">
              <a:spcBef>
                <a:spcPts val="0"/>
              </a:spcBef>
              <a:spcAft>
                <a:spcPts val="0"/>
              </a:spcAft>
              <a:buSzPts val="1300"/>
              <a:buChar char="-"/>
            </a:pPr>
            <a:r>
              <a:rPr lang="da" sz="1300"/>
              <a:t>Gå sammen i gruppen og sæt alle jeres idéer på bordet el. planche.</a:t>
            </a:r>
            <a:endParaRPr sz="1300"/>
          </a:p>
          <a:p>
            <a:pPr indent="-311150" lvl="0" marL="457200" rtl="0" algn="l">
              <a:spcBef>
                <a:spcPts val="0"/>
              </a:spcBef>
              <a:spcAft>
                <a:spcPts val="0"/>
              </a:spcAft>
              <a:buSzPts val="1300"/>
              <a:buChar char="-"/>
            </a:pPr>
            <a:r>
              <a:rPr lang="da" sz="1300"/>
              <a:t>Diskutér nu, hvilke idéer der kan tilpasses bedst til følgende fire benspænd:</a:t>
            </a:r>
            <a:endParaRPr sz="1300"/>
          </a:p>
          <a:p>
            <a:pPr indent="-311150" lvl="1" marL="914400" rtl="0" algn="l">
              <a:spcBef>
                <a:spcPts val="0"/>
              </a:spcBef>
              <a:spcAft>
                <a:spcPts val="0"/>
              </a:spcAft>
              <a:buSzPts val="1300"/>
              <a:buAutoNum type="alphaLcPeriod"/>
            </a:pPr>
            <a:r>
              <a:rPr lang="da" sz="1300"/>
              <a:t>Er den socialt bæredygtig? (dvs. retfærdig overfor mennesker)</a:t>
            </a:r>
            <a:endParaRPr sz="1300"/>
          </a:p>
          <a:p>
            <a:pPr indent="-311150" lvl="1" marL="914400" rtl="0" algn="l">
              <a:spcBef>
                <a:spcPts val="0"/>
              </a:spcBef>
              <a:spcAft>
                <a:spcPts val="0"/>
              </a:spcAft>
              <a:buSzPts val="1300"/>
              <a:buAutoNum type="alphaLcPeriod"/>
            </a:pPr>
            <a:r>
              <a:rPr lang="da" sz="1300"/>
              <a:t>Er den økonomisk bæredygtig? (dvs. giver overskud)</a:t>
            </a:r>
            <a:endParaRPr sz="1300"/>
          </a:p>
          <a:p>
            <a:pPr indent="-311150" lvl="1" marL="914400" rtl="0" algn="l">
              <a:spcBef>
                <a:spcPts val="0"/>
              </a:spcBef>
              <a:spcAft>
                <a:spcPts val="0"/>
              </a:spcAft>
              <a:buSzPts val="1300"/>
              <a:buAutoNum type="alphaLcPeriod"/>
            </a:pPr>
            <a:r>
              <a:rPr lang="da" sz="1300"/>
              <a:t>Er den økologisk bæredygtig? (dvs. god for miljø og klima)</a:t>
            </a:r>
            <a:endParaRPr sz="1300"/>
          </a:p>
          <a:p>
            <a:pPr indent="-311150" lvl="1" marL="914400" rtl="0" algn="l">
              <a:spcBef>
                <a:spcPts val="0"/>
              </a:spcBef>
              <a:spcAft>
                <a:spcPts val="0"/>
              </a:spcAft>
              <a:buSzPts val="1300"/>
              <a:buAutoNum type="alphaLcPeriod"/>
            </a:pPr>
            <a:r>
              <a:rPr lang="da" sz="1300"/>
              <a:t>Kan den laves digitalt?</a:t>
            </a:r>
            <a:endParaRPr sz="1300"/>
          </a:p>
          <a:p>
            <a:pPr indent="-311150" lvl="0" marL="457200" rtl="0" algn="l">
              <a:spcBef>
                <a:spcPts val="0"/>
              </a:spcBef>
              <a:spcAft>
                <a:spcPts val="0"/>
              </a:spcAft>
              <a:buSzPts val="1300"/>
              <a:buChar char="-"/>
            </a:pPr>
            <a:r>
              <a:rPr lang="da" sz="1300"/>
              <a:t>Notér den løsning, der bedst lever op til de fire benspænd. Den skal I arbejde videre med.</a:t>
            </a:r>
            <a:endParaRPr sz="1300"/>
          </a:p>
          <a:p>
            <a:pPr indent="0" lvl="0" marL="0" rtl="0" algn="l">
              <a:spcBef>
                <a:spcPts val="1600"/>
              </a:spcBef>
              <a:spcAft>
                <a:spcPts val="0"/>
              </a:spcAft>
              <a:buNone/>
            </a:pPr>
            <a:r>
              <a:t/>
            </a:r>
            <a:endParaRPr sz="1300"/>
          </a:p>
          <a:p>
            <a:pPr indent="0" lvl="0" marL="0" rtl="0" algn="l">
              <a:spcBef>
                <a:spcPts val="1600"/>
              </a:spcBef>
              <a:spcAft>
                <a:spcPts val="1600"/>
              </a:spcAft>
              <a:buNone/>
            </a:pPr>
            <a:r>
              <a:t/>
            </a:r>
            <a:endParaRPr sz="1300"/>
          </a:p>
        </p:txBody>
      </p:sp>
      <p:sp>
        <p:nvSpPr>
          <p:cNvPr id="179" name="Google Shape;179;p30"/>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3: IDÉGENERÉR</a:t>
            </a:r>
            <a:endParaRPr sz="1400"/>
          </a:p>
        </p:txBody>
      </p:sp>
      <p:sp>
        <p:nvSpPr>
          <p:cNvPr id="180" name="Google Shape;180;p30"/>
          <p:cNvSpPr txBox="1"/>
          <p:nvPr>
            <p:ph idx="1" type="body"/>
          </p:nvPr>
        </p:nvSpPr>
        <p:spPr>
          <a:xfrm>
            <a:off x="63506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Reglerne for brainstorm</a:t>
            </a:r>
            <a:endParaRPr/>
          </a:p>
          <a:p>
            <a:pPr indent="-298450" lvl="0" marL="457200" rtl="0" algn="l">
              <a:spcBef>
                <a:spcPts val="1600"/>
              </a:spcBef>
              <a:spcAft>
                <a:spcPts val="0"/>
              </a:spcAft>
              <a:buClr>
                <a:schemeClr val="dk1"/>
              </a:buClr>
              <a:buSzPts val="1100"/>
              <a:buChar char="●"/>
            </a:pPr>
            <a:r>
              <a:rPr lang="da" sz="1200"/>
              <a:t>Døm ikke egne eller andres idéer</a:t>
            </a:r>
            <a:endParaRPr sz="1200"/>
          </a:p>
          <a:p>
            <a:pPr indent="-298450" lvl="0" marL="457200" rtl="0" algn="l">
              <a:spcBef>
                <a:spcPts val="0"/>
              </a:spcBef>
              <a:spcAft>
                <a:spcPts val="0"/>
              </a:spcAft>
              <a:buClr>
                <a:schemeClr val="dk1"/>
              </a:buClr>
              <a:buSzPts val="1100"/>
              <a:buChar char="●"/>
            </a:pPr>
            <a:r>
              <a:rPr lang="da" sz="1200"/>
              <a:t>Gå efter kvantitet</a:t>
            </a:r>
            <a:endParaRPr sz="1200"/>
          </a:p>
          <a:p>
            <a:pPr indent="-298450" lvl="0" marL="457200" rtl="0" algn="l">
              <a:spcBef>
                <a:spcPts val="0"/>
              </a:spcBef>
              <a:spcAft>
                <a:spcPts val="0"/>
              </a:spcAft>
              <a:buClr>
                <a:schemeClr val="dk1"/>
              </a:buClr>
              <a:buSzPts val="1100"/>
              <a:buChar char="●"/>
            </a:pPr>
            <a:r>
              <a:rPr lang="da" sz="1200"/>
              <a:t>En samtale ad gangen</a:t>
            </a:r>
            <a:endParaRPr sz="1200"/>
          </a:p>
          <a:p>
            <a:pPr indent="-298450" lvl="0" marL="457200" rtl="0" algn="l">
              <a:spcBef>
                <a:spcPts val="0"/>
              </a:spcBef>
              <a:spcAft>
                <a:spcPts val="0"/>
              </a:spcAft>
              <a:buClr>
                <a:schemeClr val="dk1"/>
              </a:buClr>
              <a:buSzPts val="1100"/>
              <a:buChar char="●"/>
            </a:pPr>
            <a:r>
              <a:rPr lang="da" sz="1200"/>
              <a:t>Opfordr til vilde idéer</a:t>
            </a:r>
            <a:endParaRPr sz="1200"/>
          </a:p>
          <a:p>
            <a:pPr indent="-298450" lvl="0" marL="457200" rtl="0" algn="l">
              <a:spcBef>
                <a:spcPts val="0"/>
              </a:spcBef>
              <a:spcAft>
                <a:spcPts val="0"/>
              </a:spcAft>
              <a:buClr>
                <a:schemeClr val="dk1"/>
              </a:buClr>
              <a:buSzPts val="1100"/>
              <a:buChar char="●"/>
            </a:pPr>
            <a:r>
              <a:rPr lang="da" sz="1200"/>
              <a:t>Byg videre på andres idéer</a:t>
            </a:r>
            <a:endParaRPr sz="1200"/>
          </a:p>
          <a:p>
            <a:pPr indent="-298450" lvl="0" marL="457200" rtl="0" algn="l">
              <a:spcBef>
                <a:spcPts val="0"/>
              </a:spcBef>
              <a:spcAft>
                <a:spcPts val="0"/>
              </a:spcAft>
              <a:buClr>
                <a:schemeClr val="dk1"/>
              </a:buClr>
              <a:buSzPts val="1100"/>
              <a:buChar char="●"/>
            </a:pPr>
            <a:r>
              <a:rPr lang="da" sz="1200"/>
              <a:t>Bevar fokus på emnet</a:t>
            </a:r>
            <a:endParaRPr sz="1200"/>
          </a:p>
          <a:p>
            <a:pPr indent="-298450" lvl="0" marL="457200" rtl="0" algn="l">
              <a:spcBef>
                <a:spcPts val="0"/>
              </a:spcBef>
              <a:spcAft>
                <a:spcPts val="0"/>
              </a:spcAft>
              <a:buClr>
                <a:schemeClr val="dk1"/>
              </a:buClr>
              <a:buSzPts val="1100"/>
              <a:buChar char="●"/>
            </a:pPr>
            <a:r>
              <a:rPr lang="da" sz="1200"/>
              <a:t>Vær visuel (og dokumentér)</a:t>
            </a:r>
            <a:endParaRPr sz="1200"/>
          </a:p>
          <a:p>
            <a:pPr indent="0" lvl="0" marL="0" rtl="0" algn="l">
              <a:spcBef>
                <a:spcPts val="120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DESIGNFASE 4: ARGUMENTÉR</a:t>
            </a:r>
            <a:endParaRPr/>
          </a:p>
          <a:p>
            <a:pPr indent="0" lvl="0" marL="0" rtl="0" algn="ctr">
              <a:spcBef>
                <a:spcPts val="0"/>
              </a:spcBef>
              <a:spcAft>
                <a:spcPts val="0"/>
              </a:spcAft>
              <a:buClr>
                <a:schemeClr val="dk1"/>
              </a:buClr>
              <a:buSzPts val="1100"/>
              <a:buFont typeface="Arial"/>
              <a:buNone/>
            </a:pPr>
            <a:r>
              <a:rPr lang="da" sz="1800"/>
              <a:t>Mål: At I udvælger og begrunder den løsning, I vil arbejde videre med at lave som digitalt produkt</a:t>
            </a:r>
            <a:endParaRPr sz="1800"/>
          </a:p>
          <a:p>
            <a:pPr indent="0" lvl="0" marL="0" rtl="0" algn="ctr">
              <a:spcBef>
                <a:spcPts val="0"/>
              </a:spcBef>
              <a:spcAft>
                <a:spcPts val="0"/>
              </a:spcAft>
              <a:buClr>
                <a:schemeClr val="dk1"/>
              </a:buClr>
              <a:buSzPts val="1100"/>
              <a:buFont typeface="Arial"/>
              <a:buNone/>
            </a:pPr>
            <a:r>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DESIGNFASE 1: UNDERSØG</a:t>
            </a:r>
            <a:endParaRPr/>
          </a:p>
          <a:p>
            <a:pPr indent="0" lvl="0" marL="0" rtl="0" algn="ctr">
              <a:spcBef>
                <a:spcPts val="0"/>
              </a:spcBef>
              <a:spcAft>
                <a:spcPts val="0"/>
              </a:spcAft>
              <a:buNone/>
            </a:pPr>
            <a:r>
              <a:rPr lang="da" sz="1800"/>
              <a:t>Mål: At I får en dyb forståelse for et problemfelt, og hvordan det relaterer sig til digitale teknologier i jeres hverdag.</a:t>
            </a:r>
            <a:endParaRPr sz="1800"/>
          </a:p>
          <a:p>
            <a:pPr indent="0" lvl="0" marL="0" rtl="0" algn="ctr">
              <a:spcBef>
                <a:spcPts val="0"/>
              </a:spcBef>
              <a:spcAft>
                <a:spcPts val="0"/>
              </a:spcAft>
              <a:buNone/>
            </a:pPr>
            <a:r>
              <a:t/>
            </a: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13: Kriterievurdering</a:t>
            </a:r>
            <a:endParaRPr/>
          </a:p>
        </p:txBody>
      </p:sp>
      <p:sp>
        <p:nvSpPr>
          <p:cNvPr id="191" name="Google Shape;191;p32"/>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har nu en udfordring og en idé til løsning. I skal nu finde ud af, hvad det vigtigste er, jeres idé skal leve op til. I har hver tre stemmer, I kan give. Stem på det kritierie, I mener er vigtigst. “Det er vigtigt, vores løsning...”</a:t>
            </a:r>
            <a:endParaRPr sz="1400"/>
          </a:p>
          <a:p>
            <a:pPr indent="-317500" lvl="0" marL="457200" rtl="0" algn="l">
              <a:spcBef>
                <a:spcPts val="1600"/>
              </a:spcBef>
              <a:spcAft>
                <a:spcPts val="0"/>
              </a:spcAft>
              <a:buSzPts val="1400"/>
              <a:buChar char="-"/>
            </a:pPr>
            <a:r>
              <a:rPr lang="da" sz="1400"/>
              <a:t>.. Er billig</a:t>
            </a:r>
            <a:endParaRPr sz="1400"/>
          </a:p>
          <a:p>
            <a:pPr indent="-317500" lvl="0" marL="457200" rtl="0" algn="l">
              <a:spcBef>
                <a:spcPts val="0"/>
              </a:spcBef>
              <a:spcAft>
                <a:spcPts val="0"/>
              </a:spcAft>
              <a:buSzPts val="1400"/>
              <a:buChar char="-"/>
            </a:pPr>
            <a:r>
              <a:rPr lang="da" sz="1400"/>
              <a:t>...tager kort tid at lave/bruge</a:t>
            </a:r>
            <a:endParaRPr sz="1400"/>
          </a:p>
          <a:p>
            <a:pPr indent="-317500" lvl="0" marL="457200" rtl="0" algn="l">
              <a:spcBef>
                <a:spcPts val="0"/>
              </a:spcBef>
              <a:spcAft>
                <a:spcPts val="0"/>
              </a:spcAft>
              <a:buSzPts val="1400"/>
              <a:buChar char="-"/>
            </a:pPr>
            <a:r>
              <a:rPr lang="da" sz="1400"/>
              <a:t>...er sikker</a:t>
            </a:r>
            <a:endParaRPr sz="1400"/>
          </a:p>
          <a:p>
            <a:pPr indent="-317500" lvl="0" marL="457200" rtl="0" algn="l">
              <a:spcBef>
                <a:spcPts val="0"/>
              </a:spcBef>
              <a:spcAft>
                <a:spcPts val="0"/>
              </a:spcAft>
              <a:buSzPts val="1400"/>
              <a:buChar char="-"/>
            </a:pPr>
            <a:r>
              <a:rPr lang="da" sz="1400"/>
              <a:t>… er sjov</a:t>
            </a:r>
            <a:endParaRPr sz="1400"/>
          </a:p>
          <a:p>
            <a:pPr indent="-317500" lvl="0" marL="457200" rtl="0" algn="l">
              <a:spcBef>
                <a:spcPts val="0"/>
              </a:spcBef>
              <a:spcAft>
                <a:spcPts val="0"/>
              </a:spcAft>
              <a:buSzPts val="1400"/>
              <a:buChar char="-"/>
            </a:pPr>
            <a:r>
              <a:rPr lang="da" sz="1400"/>
              <a:t>… er stabil (ikke gå i stykker)</a:t>
            </a:r>
            <a:endParaRPr sz="1400"/>
          </a:p>
          <a:p>
            <a:pPr indent="0" lvl="0" marL="0" rtl="0" algn="l">
              <a:spcBef>
                <a:spcPts val="1600"/>
              </a:spcBef>
              <a:spcAft>
                <a:spcPts val="0"/>
              </a:spcAft>
              <a:buNone/>
            </a:pPr>
            <a:r>
              <a:rPr lang="da" sz="1400"/>
              <a:t>Diskutér, hvorfor I har stemt, som I har. Man kan godt skifte holdning og flytte sin stemme. De to kriterier, I giver flest stemmer, skal I huske at indarbejde i jeres løsning.</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192" name="Google Shape;192;p32"/>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4: ARGUMENTÉR</a:t>
            </a:r>
            <a:endParaRPr sz="1400"/>
          </a:p>
        </p:txBody>
      </p:sp>
      <p:sp>
        <p:nvSpPr>
          <p:cNvPr id="193" name="Google Shape;193;p32"/>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14: SWOT-analyse</a:t>
            </a:r>
            <a:endParaRPr/>
          </a:p>
        </p:txBody>
      </p:sp>
      <p:sp>
        <p:nvSpPr>
          <p:cNvPr id="199" name="Google Shape;199;p33"/>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SWOT-analyse bruges til at finde de styrker, svagheder, trusler og muligheder en idé eller løsning har el. giver. Tag jeres idé og fyld skabelonen ud, så I beskriver:</a:t>
            </a:r>
            <a:endParaRPr sz="1400"/>
          </a:p>
          <a:p>
            <a:pPr indent="-317500" lvl="0" marL="457200" rtl="0" algn="l">
              <a:spcBef>
                <a:spcPts val="1600"/>
              </a:spcBef>
              <a:spcAft>
                <a:spcPts val="0"/>
              </a:spcAft>
              <a:buSzPts val="1400"/>
              <a:buChar char="-"/>
            </a:pPr>
            <a:r>
              <a:rPr lang="da" sz="1400"/>
              <a:t>Hvilke styrker har den? (‘strengths’).</a:t>
            </a:r>
            <a:endParaRPr sz="1400"/>
          </a:p>
          <a:p>
            <a:pPr indent="-317500" lvl="0" marL="457200" rtl="0" algn="l">
              <a:spcBef>
                <a:spcPts val="0"/>
              </a:spcBef>
              <a:spcAft>
                <a:spcPts val="0"/>
              </a:spcAft>
              <a:buSzPts val="1400"/>
              <a:buChar char="-"/>
            </a:pPr>
            <a:r>
              <a:rPr lang="da" sz="1400"/>
              <a:t>Hvilke svagheder har den? (‘weakness’)</a:t>
            </a:r>
            <a:endParaRPr sz="1400"/>
          </a:p>
          <a:p>
            <a:pPr indent="-317500" lvl="0" marL="457200" rtl="0" algn="l">
              <a:spcBef>
                <a:spcPts val="0"/>
              </a:spcBef>
              <a:spcAft>
                <a:spcPts val="0"/>
              </a:spcAft>
              <a:buSzPts val="1400"/>
              <a:buChar char="-"/>
            </a:pPr>
            <a:r>
              <a:rPr lang="da" sz="1400"/>
              <a:t>Hvilke muligheder giver den? (‘opportunities’)</a:t>
            </a:r>
            <a:endParaRPr sz="1400"/>
          </a:p>
          <a:p>
            <a:pPr indent="-317500" lvl="0" marL="457200" rtl="0" algn="l">
              <a:spcBef>
                <a:spcPts val="0"/>
              </a:spcBef>
              <a:spcAft>
                <a:spcPts val="0"/>
              </a:spcAft>
              <a:buSzPts val="1400"/>
              <a:buChar char="-"/>
            </a:pPr>
            <a:r>
              <a:rPr lang="da" sz="1400"/>
              <a:t>Hvad kan true den (få den til ikke at fungere)? (‘threats’).</a:t>
            </a:r>
            <a:endParaRPr sz="1400"/>
          </a:p>
          <a:p>
            <a:pPr indent="0" lvl="0" marL="0" rtl="0" algn="l">
              <a:spcBef>
                <a:spcPts val="1600"/>
              </a:spcBef>
              <a:spcAft>
                <a:spcPts val="0"/>
              </a:spcAft>
              <a:buNone/>
            </a:pPr>
            <a:r>
              <a:rPr lang="da" sz="1400"/>
              <a:t>Diskutér, hvordan I kan bruge forskellige digitale teknologier til at  fremme muligheder og styrker, og hvordan I kan designe for at undgå svaghederne og truslerne.</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200" name="Google Shape;200;p33"/>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4: ARGUMENTÉR</a:t>
            </a:r>
            <a:endParaRPr sz="1400"/>
          </a:p>
        </p:txBody>
      </p:sp>
      <p:sp>
        <p:nvSpPr>
          <p:cNvPr id="201" name="Google Shape;201;p33"/>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rPr lang="da" sz="1200" u="sng">
                <a:solidFill>
                  <a:schemeClr val="accent5"/>
                </a:solidFill>
                <a:hlinkClick r:id="rId3">
                  <a:extLst>
                    <a:ext uri="{A12FA001-AC4F-418D-AE19-62706E023703}">
                      <ahyp:hlinkClr val="tx"/>
                    </a:ext>
                  </a:extLst>
                </a:hlinkClick>
              </a:rPr>
              <a:t>https://innovation.sites.ku.dk/files/2013/10/skabelon-SWOT_modellen.pdf</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pic>
        <p:nvPicPr>
          <p:cNvPr id="202" name="Google Shape;202;p33"/>
          <p:cNvPicPr preferRelativeResize="0"/>
          <p:nvPr/>
        </p:nvPicPr>
        <p:blipFill>
          <a:blip r:embed="rId4">
            <a:alphaModFix/>
          </a:blip>
          <a:stretch>
            <a:fillRect/>
          </a:stretch>
        </p:blipFill>
        <p:spPr>
          <a:xfrm>
            <a:off x="6262376" y="1670225"/>
            <a:ext cx="2567300" cy="16492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4"/>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DESIGNFASE 5: KONCEPTUDVIKLING</a:t>
            </a:r>
            <a:endParaRPr/>
          </a:p>
          <a:p>
            <a:pPr indent="0" lvl="0" marL="0" rtl="0" algn="ctr">
              <a:spcBef>
                <a:spcPts val="0"/>
              </a:spcBef>
              <a:spcAft>
                <a:spcPts val="0"/>
              </a:spcAft>
              <a:buNone/>
            </a:pPr>
            <a:r>
              <a:rPr lang="da" sz="1800"/>
              <a:t>Mål: At I går fra en løsningsidé til et konkret digitalt produkt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15: Enten-eller</a:t>
            </a:r>
            <a:endParaRPr/>
          </a:p>
        </p:txBody>
      </p:sp>
      <p:sp>
        <p:nvSpPr>
          <p:cNvPr id="213" name="Google Shape;213;p35"/>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skal træffe nogle valg om formen på jeres løsning. Diskutér om løsningen vil fungere bedst som:</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rPr lang="da" sz="1400"/>
              <a:t>Find to fordele og ulemper ved hver. Beslut jer på hver punkt Begrund jeres valg med udgangspunkt i viden fra de tidligere faser.</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214" name="Google Shape;214;p35"/>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5: KONCEPTUDVIKLING</a:t>
            </a:r>
            <a:endParaRPr sz="1400"/>
          </a:p>
        </p:txBody>
      </p:sp>
      <p:sp>
        <p:nvSpPr>
          <p:cNvPr id="215" name="Google Shape;215;p35"/>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graphicFrame>
        <p:nvGraphicFramePr>
          <p:cNvPr id="216" name="Google Shape;216;p35"/>
          <p:cNvGraphicFramePr/>
          <p:nvPr/>
        </p:nvGraphicFramePr>
        <p:xfrm>
          <a:off x="415450" y="1834200"/>
          <a:ext cx="3000000" cy="3000000"/>
        </p:xfrm>
        <a:graphic>
          <a:graphicData uri="http://schemas.openxmlformats.org/drawingml/2006/table">
            <a:tbl>
              <a:tblPr>
                <a:noFill/>
                <a:tableStyleId>{2EBAC402-72C2-4D75-B06A-06859C8906C3}</a:tableStyleId>
              </a:tblPr>
              <a:tblGrid>
                <a:gridCol w="2494750"/>
                <a:gridCol w="696325"/>
                <a:gridCol w="2424700"/>
              </a:tblGrid>
              <a:tr h="381000">
                <a:tc>
                  <a:txBody>
                    <a:bodyPr/>
                    <a:lstStyle/>
                    <a:p>
                      <a:pPr indent="0" lvl="0" marL="0" rtl="0" algn="l">
                        <a:spcBef>
                          <a:spcPts val="0"/>
                        </a:spcBef>
                        <a:spcAft>
                          <a:spcPts val="0"/>
                        </a:spcAft>
                        <a:buNone/>
                      </a:pPr>
                      <a:r>
                        <a:rPr lang="da"/>
                        <a:t>HÅNDGRIBELIG</a:t>
                      </a:r>
                      <a:br>
                        <a:rPr lang="da"/>
                      </a:br>
                      <a:r>
                        <a:rPr lang="da"/>
                        <a:t>En fysisk digital teknologi (smart højtaler, intelligent fodsål el.lign.)</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da"/>
                        <a:t>eller..</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da"/>
                        <a:t>IKKE-HÅNDGRIBELIG</a:t>
                      </a:r>
                      <a:br>
                        <a:rPr lang="da"/>
                      </a:br>
                      <a:r>
                        <a:rPr lang="da"/>
                        <a:t>En optimeret proces, ny service el. adfærdsform vha. digital teknologi</a:t>
                      </a:r>
                      <a:endParaRPr/>
                    </a:p>
                  </a:txBody>
                  <a:tcPr marT="91425" marB="91425" marR="91425" marL="91425">
                    <a:lnL cap="flat" cmpd="sng" w="9525">
                      <a:solidFill>
                        <a:srgbClr val="9E9E9E"/>
                      </a:solidFill>
                      <a:prstDash val="solid"/>
                      <a:round/>
                      <a:headEnd len="sm" w="sm" type="none"/>
                      <a:tailEnd len="sm" w="sm" type="none"/>
                    </a:lnL>
                  </a:tcPr>
                </a:tc>
              </a:tr>
              <a:tr h="381000">
                <a:tc>
                  <a:txBody>
                    <a:bodyPr/>
                    <a:lstStyle/>
                    <a:p>
                      <a:pPr indent="0" lvl="0" marL="0" rtl="0" algn="l">
                        <a:spcBef>
                          <a:spcPts val="0"/>
                        </a:spcBef>
                        <a:spcAft>
                          <a:spcPts val="0"/>
                        </a:spcAft>
                        <a:buNone/>
                      </a:pPr>
                      <a:r>
                        <a:rPr lang="da"/>
                        <a:t>EN NY TING</a:t>
                      </a:r>
                      <a:br>
                        <a:rPr lang="da"/>
                      </a:br>
                      <a:r>
                        <a:rPr lang="da"/>
                        <a:t>Et nyt, selvstændigt koncept, der ikke findes</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da"/>
                        <a:t>eller..</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da"/>
                        <a:t>FORBEDRING</a:t>
                      </a:r>
                      <a:br>
                        <a:rPr lang="da"/>
                      </a:br>
                      <a:r>
                        <a:rPr lang="da"/>
                        <a:t>Af noget allerede eksisterende</a:t>
                      </a:r>
                      <a:endParaRPr/>
                    </a:p>
                  </a:txBody>
                  <a:tcPr marT="91425" marB="91425" marR="91425" marL="91425">
                    <a:lnL cap="flat" cmpd="sng" w="9525">
                      <a:solidFill>
                        <a:srgbClr val="9E9E9E"/>
                      </a:solidFill>
                      <a:prstDash val="solid"/>
                      <a:round/>
                      <a:headEnd len="sm" w="sm" type="none"/>
                      <a:tailEnd len="sm" w="sm" type="none"/>
                    </a:ln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16: Opvarmning til prototyping</a:t>
            </a:r>
            <a:endParaRPr/>
          </a:p>
        </p:txBody>
      </p:sp>
      <p:sp>
        <p:nvSpPr>
          <p:cNvPr id="222" name="Google Shape;222;p36"/>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Prototyping er at lave hurtige, simple, primitive og billige udgaver af ens endelige design. Det gør man for at blive klogere på, hvad det skal kunne, og hvilke udfordringer der er. Det er vigtigt, at man lader kreativiteten flyde frit - ingen idéer eller forslag er for dumme. </a:t>
            </a:r>
            <a:endParaRPr sz="1400"/>
          </a:p>
          <a:p>
            <a:pPr indent="0" lvl="0" marL="0" rtl="0" algn="l">
              <a:spcBef>
                <a:spcPts val="1600"/>
              </a:spcBef>
              <a:spcAft>
                <a:spcPts val="0"/>
              </a:spcAft>
              <a:buNone/>
            </a:pPr>
            <a:r>
              <a:rPr lang="da" sz="1400"/>
              <a:t>For at komme i stemning og forstå prototyping, skal I starte med disse opvarmningsøvelser - 5 minutter til hver:</a:t>
            </a:r>
            <a:endParaRPr sz="1400"/>
          </a:p>
          <a:p>
            <a:pPr indent="-317500" lvl="0" marL="457200" rtl="0" algn="l">
              <a:spcBef>
                <a:spcPts val="1600"/>
              </a:spcBef>
              <a:spcAft>
                <a:spcPts val="0"/>
              </a:spcAft>
              <a:buSzPts val="1400"/>
              <a:buAutoNum type="arabicParenR"/>
            </a:pPr>
            <a:r>
              <a:rPr lang="da" sz="1400"/>
              <a:t>Byg noget, en ven vil blive glad for</a:t>
            </a:r>
            <a:endParaRPr sz="1400"/>
          </a:p>
          <a:p>
            <a:pPr indent="-317500" lvl="0" marL="457200" rtl="0" algn="l">
              <a:spcBef>
                <a:spcPts val="0"/>
              </a:spcBef>
              <a:spcAft>
                <a:spcPts val="0"/>
              </a:spcAft>
              <a:buSzPts val="1400"/>
              <a:buAutoNum type="arabicParenR"/>
            </a:pPr>
            <a:r>
              <a:rPr lang="da" sz="1400"/>
              <a:t>Byg noget, der kan bevæge sig</a:t>
            </a:r>
            <a:endParaRPr sz="1400"/>
          </a:p>
          <a:p>
            <a:pPr indent="-317500" lvl="0" marL="457200" rtl="0" algn="l">
              <a:spcBef>
                <a:spcPts val="0"/>
              </a:spcBef>
              <a:spcAft>
                <a:spcPts val="0"/>
              </a:spcAft>
              <a:buSzPts val="1400"/>
              <a:buAutoNum type="arabicParenR"/>
            </a:pPr>
            <a:r>
              <a:rPr lang="da" sz="1400"/>
              <a:t>Byg noget, der kan skjule noget andet</a:t>
            </a:r>
            <a:endParaRPr sz="1400"/>
          </a:p>
          <a:p>
            <a:pPr indent="-317500" lvl="0" marL="457200" rtl="0" algn="l">
              <a:spcBef>
                <a:spcPts val="0"/>
              </a:spcBef>
              <a:spcAft>
                <a:spcPts val="0"/>
              </a:spcAft>
              <a:buSzPts val="1400"/>
              <a:buAutoNum type="arabicParenR"/>
            </a:pPr>
            <a:r>
              <a:rPr lang="da" sz="1400"/>
              <a:t>Byg noget, der kan stoppe en dårlig vane</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223" name="Google Shape;223;p36"/>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5: KONCEPTUDVIKLING</a:t>
            </a:r>
            <a:endParaRPr sz="1400"/>
          </a:p>
        </p:txBody>
      </p:sp>
      <p:sp>
        <p:nvSpPr>
          <p:cNvPr id="224" name="Google Shape;224;p36"/>
          <p:cNvSpPr txBox="1"/>
          <p:nvPr>
            <p:ph idx="1" type="body"/>
          </p:nvPr>
        </p:nvSpPr>
        <p:spPr>
          <a:xfrm>
            <a:off x="6363600" y="10762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sz="1200"/>
          </a:p>
          <a:p>
            <a:pPr indent="0" lvl="0" marL="0" rtl="0" algn="l">
              <a:spcBef>
                <a:spcPts val="1600"/>
              </a:spcBef>
              <a:spcAft>
                <a:spcPts val="0"/>
              </a:spcAft>
              <a:buNone/>
            </a:pPr>
            <a:r>
              <a:rPr lang="da" sz="1200"/>
              <a:t>Ofte er det godt at arbejde fysisk med papir, tusch, tape, karton m.v. Hvis muligt så skaf gerne </a:t>
            </a:r>
            <a:r>
              <a:rPr lang="da" sz="1200" u="sng">
                <a:solidFill>
                  <a:schemeClr val="hlink"/>
                </a:solidFill>
                <a:hlinkClick r:id="rId3"/>
              </a:rPr>
              <a:t>disse materialer.</a:t>
            </a:r>
            <a:endParaRPr sz="1200"/>
          </a:p>
          <a:p>
            <a:pPr indent="0" lvl="0" marL="0" rtl="0" algn="l">
              <a:spcBef>
                <a:spcPts val="1600"/>
              </a:spcBef>
              <a:spcAft>
                <a:spcPts val="0"/>
              </a:spcAft>
              <a:buNone/>
            </a:pPr>
            <a:r>
              <a:rPr lang="da" sz="1200" u="sng">
                <a:solidFill>
                  <a:schemeClr val="hlink"/>
                </a:solidFill>
                <a:hlinkClick r:id="rId4"/>
              </a:rPr>
              <a:t>Se eksempler på prototyper her</a:t>
            </a:r>
            <a:r>
              <a:rPr lang="da" sz="1200"/>
              <a:t>.</a:t>
            </a:r>
            <a:br>
              <a:rPr lang="da" sz="1200"/>
            </a:br>
            <a:r>
              <a:rPr lang="da" sz="1200" u="sng">
                <a:solidFill>
                  <a:schemeClr val="hlink"/>
                </a:solidFill>
                <a:hlinkClick r:id="rId5"/>
              </a:rPr>
              <a:t>Læs mere om metoden her.</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17: Prototyping</a:t>
            </a:r>
            <a:endParaRPr/>
          </a:p>
        </p:txBody>
      </p:sp>
      <p:sp>
        <p:nvSpPr>
          <p:cNvPr id="230" name="Google Shape;230;p37"/>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har nu besluttet jer for, hvilken løsning I vil lave, og hvilken form den skal have. I denne øvelse skal I lave 3-5 hurtige bud på, </a:t>
            </a:r>
            <a:r>
              <a:rPr b="1" lang="da" sz="1400"/>
              <a:t>hvordan den ser ud og hvilke funktioner den skal have, oplevet fra brugersiden</a:t>
            </a:r>
            <a:r>
              <a:rPr lang="da" sz="1400"/>
              <a:t>. Husk hele tiden, at den skal være et svar på jeres designudfordring (“hvordan kan vi..”). Det kan fx være:</a:t>
            </a:r>
            <a:endParaRPr sz="1400"/>
          </a:p>
          <a:p>
            <a:pPr indent="-317500" lvl="0" marL="457200" rtl="0" algn="l">
              <a:spcBef>
                <a:spcPts val="1600"/>
              </a:spcBef>
              <a:spcAft>
                <a:spcPts val="0"/>
              </a:spcAft>
              <a:buSzPts val="1400"/>
              <a:buChar char="-"/>
            </a:pPr>
            <a:r>
              <a:rPr lang="da" sz="1400"/>
              <a:t>Fysisk mock up (primitiv udgave lavet af billige el. genbrugsmaterialer)</a:t>
            </a:r>
            <a:endParaRPr sz="1400"/>
          </a:p>
          <a:p>
            <a:pPr indent="-317500" lvl="0" marL="457200" rtl="0" algn="l">
              <a:spcBef>
                <a:spcPts val="0"/>
              </a:spcBef>
              <a:spcAft>
                <a:spcPts val="0"/>
              </a:spcAft>
              <a:buSzPts val="1400"/>
              <a:buChar char="-"/>
            </a:pPr>
            <a:r>
              <a:rPr lang="da" sz="1400"/>
              <a:t>User Interface tegnet på papir (fx af en app)</a:t>
            </a:r>
            <a:endParaRPr sz="1400"/>
          </a:p>
          <a:p>
            <a:pPr indent="-317500" lvl="0" marL="457200" rtl="0" algn="l">
              <a:spcBef>
                <a:spcPts val="0"/>
              </a:spcBef>
              <a:spcAft>
                <a:spcPts val="0"/>
              </a:spcAft>
              <a:buSzPts val="1400"/>
              <a:buChar char="-"/>
            </a:pPr>
            <a:r>
              <a:rPr lang="da" sz="1400"/>
              <a:t>En tegning af brugerrejse, der beskriver, hvordan designet fører til en sekvens af handlinger (hvis ikke-håndgribelig løsning)</a:t>
            </a:r>
            <a:endParaRPr sz="1400"/>
          </a:p>
          <a:p>
            <a:pPr indent="0" lvl="0" marL="0" rtl="0" algn="l">
              <a:spcBef>
                <a:spcPts val="1600"/>
              </a:spcBef>
              <a:spcAft>
                <a:spcPts val="0"/>
              </a:spcAft>
              <a:buNone/>
            </a:pPr>
            <a:r>
              <a:rPr lang="da" sz="1400"/>
              <a:t>Har I fra tidligere erfaring med konkrete, digitale formgivnings- og programmeringsværktøjer (Scratch, makecode, AppLab, o.lign.) kan disse også bruges til prototyping.</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231" name="Google Shape;231;p37"/>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5: KONCEPTUDVIKLING</a:t>
            </a:r>
            <a:endParaRPr sz="1400"/>
          </a:p>
        </p:txBody>
      </p:sp>
      <p:sp>
        <p:nvSpPr>
          <p:cNvPr id="232" name="Google Shape;232;p37"/>
          <p:cNvSpPr txBox="1"/>
          <p:nvPr>
            <p:ph idx="1" type="body"/>
          </p:nvPr>
        </p:nvSpPr>
        <p:spPr>
          <a:xfrm>
            <a:off x="6135000" y="6190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Denne øvelse er god at lave som en “sprint” på tid. Fx at I har 10 minutter til en prototype, og skal lave 3. </a:t>
            </a:r>
            <a:endParaRPr sz="1200"/>
          </a:p>
          <a:p>
            <a:pPr indent="0" lvl="0" marL="0" rtl="0" algn="l">
              <a:spcBef>
                <a:spcPts val="1600"/>
              </a:spcBef>
              <a:spcAft>
                <a:spcPts val="0"/>
              </a:spcAft>
              <a:buNone/>
            </a:pPr>
            <a:r>
              <a:rPr lang="da" sz="1200"/>
              <a:t>Grupperne kan inddeles i to hold, så de arbejder to-og-to, og derved får flere prototyper udviklet.</a:t>
            </a:r>
            <a:endParaRPr sz="1200"/>
          </a:p>
          <a:p>
            <a:pPr indent="0" lvl="0" marL="0" rtl="0" algn="l">
              <a:spcBef>
                <a:spcPts val="1600"/>
              </a:spcBef>
              <a:spcAft>
                <a:spcPts val="0"/>
              </a:spcAft>
              <a:buNone/>
            </a:pPr>
            <a:r>
              <a:rPr lang="da" sz="1200"/>
              <a:t>Ofte er det godt at arbejde fysisk med papir, tusch, tape, karton m.v. Hvis muligt så skaf gerne </a:t>
            </a:r>
            <a:r>
              <a:rPr lang="da" sz="1200" u="sng">
                <a:solidFill>
                  <a:schemeClr val="hlink"/>
                </a:solidFill>
                <a:hlinkClick r:id="rId3"/>
              </a:rPr>
              <a:t>disse materialer.</a:t>
            </a:r>
            <a:endParaRPr sz="1200"/>
          </a:p>
          <a:p>
            <a:pPr indent="0" lvl="0" marL="0" rtl="0" algn="l">
              <a:spcBef>
                <a:spcPts val="1600"/>
              </a:spcBef>
              <a:spcAft>
                <a:spcPts val="0"/>
              </a:spcAft>
              <a:buNone/>
            </a:pPr>
            <a:r>
              <a:rPr lang="da" sz="1200" u="sng">
                <a:solidFill>
                  <a:schemeClr val="hlink"/>
                </a:solidFill>
                <a:hlinkClick r:id="rId4"/>
              </a:rPr>
              <a:t>Se eksempler på prototyper her</a:t>
            </a:r>
            <a:r>
              <a:rPr lang="da" sz="1200"/>
              <a:t>.</a:t>
            </a:r>
            <a:br>
              <a:rPr lang="da" sz="1200"/>
            </a:br>
            <a:r>
              <a:rPr lang="da" sz="1200" u="sng">
                <a:solidFill>
                  <a:schemeClr val="hlink"/>
                </a:solidFill>
                <a:hlinkClick r:id="rId5"/>
              </a:rPr>
              <a:t>Læs mere om metoden her.</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18: På en skala fra..</a:t>
            </a:r>
            <a:endParaRPr/>
          </a:p>
        </p:txBody>
      </p:sp>
      <p:sp>
        <p:nvSpPr>
          <p:cNvPr id="238" name="Google Shape;238;p38"/>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har nu flere forskellige prototyper foran jer. I skal udvælge én endelig, I vil arbejde videre med og teste. Den kan også være en kombination af to eller flere. I skal nu tage jeres prototyper og i fællesskab give dem karakterer på følgende parametre på en skala fra 1-10:</a:t>
            </a:r>
            <a:endParaRPr sz="1400"/>
          </a:p>
          <a:p>
            <a:pPr indent="-317500" lvl="0" marL="457200" rtl="0" algn="l">
              <a:spcBef>
                <a:spcPts val="1600"/>
              </a:spcBef>
              <a:spcAft>
                <a:spcPts val="0"/>
              </a:spcAft>
              <a:buSzPts val="1400"/>
              <a:buChar char="-"/>
            </a:pPr>
            <a:r>
              <a:rPr lang="da" sz="1400"/>
              <a:t>Design challenge: Svarer det på jeres design challenge?</a:t>
            </a:r>
            <a:endParaRPr sz="1400"/>
          </a:p>
          <a:p>
            <a:pPr indent="-317500" lvl="0" marL="457200" rtl="0" algn="l">
              <a:spcBef>
                <a:spcPts val="0"/>
              </a:spcBef>
              <a:spcAft>
                <a:spcPts val="0"/>
              </a:spcAft>
              <a:buSzPts val="1400"/>
              <a:buChar char="-"/>
            </a:pPr>
            <a:r>
              <a:rPr lang="da" sz="1400"/>
              <a:t>Målgruppe: Hvilken målgruppen kan tage den i brug?</a:t>
            </a:r>
            <a:endParaRPr sz="1400"/>
          </a:p>
          <a:p>
            <a:pPr indent="-317500" lvl="0" marL="457200" rtl="0" algn="l">
              <a:spcBef>
                <a:spcPts val="0"/>
              </a:spcBef>
              <a:spcAft>
                <a:spcPts val="0"/>
              </a:spcAft>
              <a:buSzPts val="1400"/>
              <a:buChar char="-"/>
            </a:pPr>
            <a:r>
              <a:rPr lang="da" sz="1400"/>
              <a:t>Funktionalitet: Kan den det, som det er meningen?</a:t>
            </a:r>
            <a:endParaRPr sz="1400"/>
          </a:p>
          <a:p>
            <a:pPr indent="-317500" lvl="0" marL="457200" rtl="0" algn="l">
              <a:spcBef>
                <a:spcPts val="0"/>
              </a:spcBef>
              <a:spcAft>
                <a:spcPts val="0"/>
              </a:spcAft>
              <a:buSzPts val="1400"/>
              <a:buChar char="-"/>
            </a:pPr>
            <a:r>
              <a:rPr lang="da" sz="1400"/>
              <a:t>Intuition: Er den nem at tage i brug?</a:t>
            </a:r>
            <a:endParaRPr sz="1400"/>
          </a:p>
          <a:p>
            <a:pPr indent="-317500" lvl="0" marL="457200" rtl="0" algn="l">
              <a:spcBef>
                <a:spcPts val="0"/>
              </a:spcBef>
              <a:spcAft>
                <a:spcPts val="0"/>
              </a:spcAft>
              <a:buSzPts val="1400"/>
              <a:buChar char="-"/>
            </a:pPr>
            <a:r>
              <a:rPr lang="da" sz="1400"/>
              <a:t>Soliditet: Vil den være holdbar (ikke gå i stykker)?</a:t>
            </a:r>
            <a:endParaRPr sz="1400"/>
          </a:p>
          <a:p>
            <a:pPr indent="-317500" lvl="0" marL="457200" rtl="0" algn="l">
              <a:spcBef>
                <a:spcPts val="0"/>
              </a:spcBef>
              <a:spcAft>
                <a:spcPts val="0"/>
              </a:spcAft>
              <a:buSzPts val="1400"/>
              <a:buChar char="-"/>
            </a:pPr>
            <a:r>
              <a:rPr lang="da" sz="1400"/>
              <a:t>Klima: Kan den produceres og anvendes klima- og miljøvenligt?</a:t>
            </a:r>
            <a:endParaRPr sz="1400"/>
          </a:p>
          <a:p>
            <a:pPr indent="0" lvl="0" marL="0" rtl="0" algn="l">
              <a:spcBef>
                <a:spcPts val="1600"/>
              </a:spcBef>
              <a:spcAft>
                <a:spcPts val="0"/>
              </a:spcAft>
              <a:buNone/>
            </a:pPr>
            <a:r>
              <a:rPr lang="da" sz="1400"/>
              <a:t>Den prototype (eller kombination af to), der scorer højest, arbejder I videre med at udvikle.</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239" name="Google Shape;239;p38"/>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5: KONCEPTUDVIKLING</a:t>
            </a:r>
            <a:endParaRPr sz="14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19: Frontend/backend</a:t>
            </a:r>
            <a:endParaRPr/>
          </a:p>
        </p:txBody>
      </p:sp>
      <p:sp>
        <p:nvSpPr>
          <p:cNvPr id="245" name="Google Shape;245;p39"/>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da" sz="1400"/>
              <a:t>Når designere arbejder, er der både folk ansvarlige for den tekniske udvikling (hedder ‘backend’) og det visuelle udtryk (‘frontend’). Det er vigtigt, der er sammenhæng mellem disse, og de kan godt begrænse hinanden. Del jeres gruppe op i to, hvor I arbejder på prototypen med forskellige fokusområder:</a:t>
            </a:r>
            <a:endParaRPr sz="1400"/>
          </a:p>
          <a:p>
            <a:pPr indent="-317500" lvl="0" marL="457200" rtl="0" algn="l">
              <a:spcBef>
                <a:spcPts val="1200"/>
              </a:spcBef>
              <a:spcAft>
                <a:spcPts val="0"/>
              </a:spcAft>
              <a:buSzPts val="1400"/>
              <a:buChar char="-"/>
            </a:pPr>
            <a:r>
              <a:rPr lang="da" sz="1400"/>
              <a:t>Frontend: Hvordan skal den se ud? Hvad er vigtigt for målgruppen? Hvad vil de lede efter, og hvordan kunne de tænke sig den fungerede?</a:t>
            </a:r>
            <a:endParaRPr sz="1400"/>
          </a:p>
          <a:p>
            <a:pPr indent="-317500" lvl="0" marL="457200" rtl="0" algn="l">
              <a:spcBef>
                <a:spcPts val="0"/>
              </a:spcBef>
              <a:spcAft>
                <a:spcPts val="0"/>
              </a:spcAft>
              <a:buSzPts val="1400"/>
              <a:buChar char="-"/>
            </a:pPr>
            <a:r>
              <a:rPr lang="da" sz="1400"/>
              <a:t>Backend: Hvad kan teknisk lade sig gøre? Hvad kan vi finde ud af at lave i fx Scratch el. landbot? Hvordan begrænser dette ‘frontend’?</a:t>
            </a:r>
            <a:endParaRPr sz="1400"/>
          </a:p>
          <a:p>
            <a:pPr indent="0" lvl="0" marL="0" rtl="0" algn="l">
              <a:spcBef>
                <a:spcPts val="1200"/>
              </a:spcBef>
              <a:spcAft>
                <a:spcPts val="0"/>
              </a:spcAft>
              <a:buClr>
                <a:schemeClr val="dk1"/>
              </a:buClr>
              <a:buSzPts val="1100"/>
              <a:buFont typeface="Arial"/>
              <a:buNone/>
            </a:pPr>
            <a:r>
              <a:rPr lang="da" sz="1400"/>
              <a:t>Sørg for at være i dialog, så jeres visuelle udtryk og tekniske funktionaliteter hænger sammen.</a:t>
            </a:r>
            <a:endParaRPr sz="1400"/>
          </a:p>
          <a:p>
            <a:pPr indent="0" lvl="0" marL="0" rtl="0" algn="l">
              <a:spcBef>
                <a:spcPts val="1200"/>
              </a:spcBef>
              <a:spcAft>
                <a:spcPts val="1600"/>
              </a:spcAft>
              <a:buNone/>
            </a:pPr>
            <a:r>
              <a:t/>
            </a:r>
            <a:endParaRPr sz="1400"/>
          </a:p>
        </p:txBody>
      </p:sp>
      <p:sp>
        <p:nvSpPr>
          <p:cNvPr id="246" name="Google Shape;246;p39"/>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5: KONCEPTUDVIKLING</a:t>
            </a:r>
            <a:endParaRPr sz="1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40"/>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DESIGNFASE 6: AFPRØV OG TEST</a:t>
            </a:r>
            <a:endParaRPr/>
          </a:p>
          <a:p>
            <a:pPr indent="0" lvl="0" marL="0" rtl="0" algn="ctr">
              <a:spcBef>
                <a:spcPts val="0"/>
              </a:spcBef>
              <a:spcAft>
                <a:spcPts val="0"/>
              </a:spcAft>
              <a:buClr>
                <a:schemeClr val="dk1"/>
              </a:buClr>
              <a:buSzPts val="1100"/>
              <a:buFont typeface="Arial"/>
              <a:buNone/>
            </a:pPr>
            <a:r>
              <a:rPr lang="da" sz="1800"/>
              <a:t>Mål: At I får indblik i jeres digitale produkts styrker og svagheder i brugspraksis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20: Rollespil</a:t>
            </a:r>
            <a:endParaRPr/>
          </a:p>
        </p:txBody>
      </p:sp>
      <p:sp>
        <p:nvSpPr>
          <p:cNvPr id="257" name="Google Shape;257;p41"/>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har i de første designfaser undersøgt </a:t>
            </a:r>
            <a:r>
              <a:rPr i="1" lang="da" sz="1400"/>
              <a:t>problem, kontekst </a:t>
            </a:r>
            <a:r>
              <a:rPr lang="da" sz="1400"/>
              <a:t>og </a:t>
            </a:r>
            <a:r>
              <a:rPr i="1" lang="da" sz="1400"/>
              <a:t>målgruppe </a:t>
            </a:r>
            <a:r>
              <a:rPr lang="da" sz="1400"/>
              <a:t>for jeres design. I denne øvelse skal I lave to små scener, der hjælper til at vise, hvilken forskel jeres prototype laver.</a:t>
            </a:r>
            <a:endParaRPr sz="1400"/>
          </a:p>
          <a:p>
            <a:pPr indent="-317500" lvl="0" marL="457200" rtl="0" algn="l">
              <a:spcBef>
                <a:spcPts val="1600"/>
              </a:spcBef>
              <a:spcAft>
                <a:spcPts val="0"/>
              </a:spcAft>
              <a:buSzPts val="1400"/>
              <a:buChar char="-"/>
            </a:pPr>
            <a:r>
              <a:rPr lang="da" sz="1400"/>
              <a:t>Før-scene: Lav et kort manuskript og skuespil, der viser, hvordan hverdagen forløb - med målgruppe, kontekst og problem - før jeres prototype.</a:t>
            </a:r>
            <a:endParaRPr sz="1400"/>
          </a:p>
          <a:p>
            <a:pPr indent="-317500" lvl="0" marL="457200" rtl="0" algn="l">
              <a:spcBef>
                <a:spcPts val="0"/>
              </a:spcBef>
              <a:spcAft>
                <a:spcPts val="0"/>
              </a:spcAft>
              <a:buSzPts val="1400"/>
              <a:buChar char="-"/>
            </a:pPr>
            <a:r>
              <a:rPr lang="da" sz="1400"/>
              <a:t>Efter-scene: Lav tilsvarende scene, men hvor jeres prototype nu indgår og viser, hvordan den hjælper til at løse problemet for målgruppen i den pågældende kontekst.</a:t>
            </a:r>
            <a:endParaRPr sz="1400"/>
          </a:p>
          <a:p>
            <a:pPr indent="0" lvl="0" marL="0" rtl="0" algn="l">
              <a:spcBef>
                <a:spcPts val="1600"/>
              </a:spcBef>
              <a:spcAft>
                <a:spcPts val="1600"/>
              </a:spcAft>
              <a:buNone/>
            </a:pPr>
            <a:r>
              <a:rPr lang="da" sz="1400"/>
              <a:t>Jeres skuespil kan </a:t>
            </a:r>
            <a:r>
              <a:rPr lang="da" sz="1400"/>
              <a:t>indgå i jeres præsentation for resten af klassen ved forløbets afslutning.</a:t>
            </a:r>
            <a:endParaRPr sz="1400"/>
          </a:p>
        </p:txBody>
      </p:sp>
      <p:sp>
        <p:nvSpPr>
          <p:cNvPr id="258" name="Google Shape;258;p41"/>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6: AFPRØV OG TEST</a:t>
            </a:r>
            <a:endParaRPr sz="1400"/>
          </a:p>
        </p:txBody>
      </p:sp>
      <p:sp>
        <p:nvSpPr>
          <p:cNvPr id="259" name="Google Shape;259;p41"/>
          <p:cNvSpPr txBox="1"/>
          <p:nvPr>
            <p:ph idx="1" type="body"/>
          </p:nvPr>
        </p:nvSpPr>
        <p:spPr>
          <a:xfrm>
            <a:off x="6211200" y="10762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da"/>
              <a:t>Materialer og praktisk</a:t>
            </a:r>
            <a:endParaRPr/>
          </a:p>
          <a:p>
            <a:pPr indent="0" lvl="0" marL="0" rtl="0" algn="l">
              <a:spcBef>
                <a:spcPts val="1600"/>
              </a:spcBef>
              <a:spcAft>
                <a:spcPts val="1600"/>
              </a:spcAft>
              <a:buClr>
                <a:schemeClr val="dk1"/>
              </a:buClr>
              <a:buSzPts val="1100"/>
              <a:buFont typeface="Arial"/>
              <a:buNone/>
            </a:pPr>
            <a:r>
              <a:rPr lang="da" sz="1200"/>
              <a:t>Skaf fornødne rekvisitter og skriv jeres manuskript ned.</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 1: Tøm hjernen</a:t>
            </a:r>
            <a:endParaRPr/>
          </a:p>
        </p:txBody>
      </p:sp>
      <p:sp>
        <p:nvSpPr>
          <p:cNvPr id="67" name="Google Shape;67;p15"/>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 skal i dette </a:t>
            </a:r>
            <a:r>
              <a:rPr lang="da" sz="1400"/>
              <a:t>loop</a:t>
            </a:r>
            <a:r>
              <a:rPr lang="da" sz="1400"/>
              <a:t> fremkalde al den viden, I i forvejen har af relevans for det problemfelt, som I arbejder med. Efterfølgende skal I identificere, hvor I har “huller”, og derfor må søge viden. Øvelsen:</a:t>
            </a:r>
            <a:endParaRPr sz="1400"/>
          </a:p>
          <a:p>
            <a:pPr indent="-317500" lvl="0" marL="457200" rtl="0" algn="l">
              <a:spcBef>
                <a:spcPts val="1600"/>
              </a:spcBef>
              <a:spcAft>
                <a:spcPts val="0"/>
              </a:spcAft>
              <a:buSzPts val="1400"/>
              <a:buChar char="-"/>
            </a:pPr>
            <a:r>
              <a:rPr lang="da" sz="1400"/>
              <a:t>Alle i gruppen skal hver lave 3-5 post its, der hver starter med:</a:t>
            </a:r>
            <a:endParaRPr sz="1400"/>
          </a:p>
          <a:p>
            <a:pPr indent="-317500" lvl="1" marL="914400" rtl="0" algn="l">
              <a:spcBef>
                <a:spcPts val="0"/>
              </a:spcBef>
              <a:spcAft>
                <a:spcPts val="0"/>
              </a:spcAft>
              <a:buSzPts val="1400"/>
              <a:buChar char="-"/>
            </a:pPr>
            <a:r>
              <a:rPr lang="da"/>
              <a:t>Jeg ved, hvor…</a:t>
            </a:r>
            <a:endParaRPr/>
          </a:p>
          <a:p>
            <a:pPr indent="-317500" lvl="1" marL="914400" rtl="0" algn="l">
              <a:spcBef>
                <a:spcPts val="0"/>
              </a:spcBef>
              <a:spcAft>
                <a:spcPts val="0"/>
              </a:spcAft>
              <a:buSzPts val="1400"/>
              <a:buChar char="-"/>
            </a:pPr>
            <a:r>
              <a:rPr lang="da"/>
              <a:t>Jeg ved, hvem..</a:t>
            </a:r>
            <a:endParaRPr/>
          </a:p>
          <a:p>
            <a:pPr indent="-317500" lvl="1" marL="914400" rtl="0" algn="l">
              <a:spcBef>
                <a:spcPts val="0"/>
              </a:spcBef>
              <a:spcAft>
                <a:spcPts val="0"/>
              </a:spcAft>
              <a:buSzPts val="1400"/>
              <a:buChar char="-"/>
            </a:pPr>
            <a:r>
              <a:rPr lang="da"/>
              <a:t>Jeg ved, hvorfor..</a:t>
            </a:r>
            <a:endParaRPr/>
          </a:p>
          <a:p>
            <a:pPr indent="-317500" lvl="1" marL="914400" rtl="0" algn="l">
              <a:spcBef>
                <a:spcPts val="0"/>
              </a:spcBef>
              <a:spcAft>
                <a:spcPts val="0"/>
              </a:spcAft>
              <a:buSzPts val="1400"/>
              <a:buChar char="-"/>
            </a:pPr>
            <a:r>
              <a:rPr lang="da"/>
              <a:t>Jeg ved, hvordan..</a:t>
            </a:r>
            <a:endParaRPr/>
          </a:p>
          <a:p>
            <a:pPr indent="-317500" lvl="1" marL="914400" rtl="0" algn="l">
              <a:spcBef>
                <a:spcPts val="0"/>
              </a:spcBef>
              <a:spcAft>
                <a:spcPts val="0"/>
              </a:spcAft>
              <a:buSzPts val="1400"/>
              <a:buChar char="-"/>
            </a:pPr>
            <a:r>
              <a:rPr lang="da"/>
              <a:t>Jeg ved, hvad..</a:t>
            </a:r>
            <a:endParaRPr/>
          </a:p>
          <a:p>
            <a:pPr indent="-317500" lvl="1" marL="914400" rtl="0" algn="l">
              <a:spcBef>
                <a:spcPts val="0"/>
              </a:spcBef>
              <a:spcAft>
                <a:spcPts val="0"/>
              </a:spcAft>
              <a:buSzPts val="1400"/>
              <a:buChar char="-"/>
            </a:pPr>
            <a:r>
              <a:rPr lang="da"/>
              <a:t>Jeg ved, hvornår..</a:t>
            </a:r>
            <a:endParaRPr/>
          </a:p>
        </p:txBody>
      </p:sp>
      <p:sp>
        <p:nvSpPr>
          <p:cNvPr id="68" name="Google Shape;68;p15"/>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1: UNDERSØG</a:t>
            </a:r>
            <a:endParaRPr sz="1400"/>
          </a:p>
        </p:txBody>
      </p:sp>
      <p:sp>
        <p:nvSpPr>
          <p:cNvPr id="69" name="Google Shape;69;p15"/>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400"/>
              <a:t>Loopet kan laves:</a:t>
            </a:r>
            <a:endParaRPr sz="1400"/>
          </a:p>
          <a:p>
            <a:pPr indent="-317500" lvl="0" marL="457200" rtl="0" algn="l">
              <a:spcBef>
                <a:spcPts val="1600"/>
              </a:spcBef>
              <a:spcAft>
                <a:spcPts val="0"/>
              </a:spcAft>
              <a:buSzPts val="1400"/>
              <a:buChar char="-"/>
            </a:pPr>
            <a:r>
              <a:rPr lang="da" sz="1400"/>
              <a:t>Digitalt med en Padlet eller Google Doc</a:t>
            </a:r>
            <a:br>
              <a:rPr lang="da" sz="1400"/>
            </a:br>
            <a:endParaRPr sz="1400"/>
          </a:p>
          <a:p>
            <a:pPr indent="-317500" lvl="0" marL="457200" rtl="0" algn="l">
              <a:spcBef>
                <a:spcPts val="0"/>
              </a:spcBef>
              <a:spcAft>
                <a:spcPts val="0"/>
              </a:spcAft>
              <a:buSzPts val="1400"/>
              <a:buChar char="-"/>
            </a:pPr>
            <a:r>
              <a:rPr lang="da" sz="1400"/>
              <a:t>Analogt med post-its</a:t>
            </a:r>
            <a:endParaRPr sz="14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21: Usability</a:t>
            </a:r>
            <a:endParaRPr/>
          </a:p>
        </p:txBody>
      </p:sp>
      <p:sp>
        <p:nvSpPr>
          <p:cNvPr id="265" name="Google Shape;265;p42"/>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Usability er en produktdemonstration med en “kunde” eller en fra den relevante målgruppe. Her tester man, om de bruger og forstår ens design, som det også er hensigten. Afprøv jeres prototype på én fra målgruppen og fokusér på:</a:t>
            </a:r>
            <a:endParaRPr sz="1400"/>
          </a:p>
          <a:p>
            <a:pPr indent="-317500" lvl="0" marL="457200" rtl="0" algn="l">
              <a:spcBef>
                <a:spcPts val="1600"/>
              </a:spcBef>
              <a:spcAft>
                <a:spcPts val="0"/>
              </a:spcAft>
              <a:buSzPts val="1400"/>
              <a:buChar char="-"/>
            </a:pPr>
            <a:r>
              <a:rPr lang="da" sz="1400"/>
              <a:t>Kan de forstå, hvad der er hensigten?</a:t>
            </a:r>
            <a:endParaRPr sz="1400"/>
          </a:p>
          <a:p>
            <a:pPr indent="-317500" lvl="0" marL="457200" rtl="0" algn="l">
              <a:spcBef>
                <a:spcPts val="0"/>
              </a:spcBef>
              <a:spcAft>
                <a:spcPts val="0"/>
              </a:spcAft>
              <a:buSzPts val="1400"/>
              <a:buChar char="-"/>
            </a:pPr>
            <a:r>
              <a:rPr lang="da" sz="1400"/>
              <a:t>Kan de navigere rundt, som det er meningen?</a:t>
            </a:r>
            <a:endParaRPr sz="1400"/>
          </a:p>
          <a:p>
            <a:pPr indent="-317500" lvl="0" marL="457200" rtl="0" algn="l">
              <a:spcBef>
                <a:spcPts val="0"/>
              </a:spcBef>
              <a:spcAft>
                <a:spcPts val="0"/>
              </a:spcAft>
              <a:buSzPts val="1400"/>
              <a:buChar char="-"/>
            </a:pPr>
            <a:r>
              <a:rPr lang="da" sz="1400"/>
              <a:t>Kan de få den information, de har brug for?</a:t>
            </a:r>
            <a:endParaRPr sz="1400"/>
          </a:p>
          <a:p>
            <a:pPr indent="-317500" lvl="0" marL="457200" rtl="0" algn="l">
              <a:spcBef>
                <a:spcPts val="0"/>
              </a:spcBef>
              <a:spcAft>
                <a:spcPts val="0"/>
              </a:spcAft>
              <a:buSzPts val="1400"/>
              <a:buChar char="-"/>
            </a:pPr>
            <a:r>
              <a:rPr lang="da" sz="1400"/>
              <a:t>Er den robust og holdbar?</a:t>
            </a:r>
            <a:endParaRPr sz="1400"/>
          </a:p>
          <a:p>
            <a:pPr indent="0" lvl="0" marL="0" rtl="0" algn="l">
              <a:spcBef>
                <a:spcPts val="1600"/>
              </a:spcBef>
              <a:spcAft>
                <a:spcPts val="1600"/>
              </a:spcAft>
              <a:buNone/>
            </a:pPr>
            <a:r>
              <a:rPr lang="da" sz="1400"/>
              <a:t>I må ikke afbryde dem, mens de prøver. I stedet skal I dokumentere, hvordan de reagerer og svarer på jeres spørgsmål. Skriv ned eller optag. Afprøvningen kan indgå i jeres præsentation for resten af klassen ved forløbets afslutning.</a:t>
            </a:r>
            <a:endParaRPr sz="1400"/>
          </a:p>
        </p:txBody>
      </p:sp>
      <p:sp>
        <p:nvSpPr>
          <p:cNvPr id="266" name="Google Shape;266;p42"/>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6: AFPRØV OG TEST</a:t>
            </a:r>
            <a:endParaRPr sz="1400"/>
          </a:p>
        </p:txBody>
      </p:sp>
      <p:sp>
        <p:nvSpPr>
          <p:cNvPr id="267" name="Google Shape;267;p42"/>
          <p:cNvSpPr txBox="1"/>
          <p:nvPr>
            <p:ph idx="1" type="body"/>
          </p:nvPr>
        </p:nvSpPr>
        <p:spPr>
          <a:xfrm>
            <a:off x="6135000" y="10762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Clr>
                <a:schemeClr val="dk1"/>
              </a:buClr>
              <a:buSzPts val="1100"/>
              <a:buFont typeface="Arial"/>
              <a:buNone/>
            </a:pPr>
            <a:r>
              <a:rPr lang="da" sz="1400"/>
              <a:t>Det er en god idé at optage (lyd og/eller video), når I laver en usability-test af jeres digitale design.</a:t>
            </a:r>
            <a:endParaRPr/>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 22</a:t>
            </a:r>
            <a:r>
              <a:rPr lang="da"/>
              <a:t>: Business canvas</a:t>
            </a:r>
            <a:endParaRPr/>
          </a:p>
        </p:txBody>
      </p:sp>
      <p:sp>
        <p:nvSpPr>
          <p:cNvPr id="273" name="Google Shape;273;p43"/>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Når man har fået en god idé og udviklet et produkt, tester man, om det også kan blive “en god forretning”. </a:t>
            </a:r>
            <a:endParaRPr sz="1400"/>
          </a:p>
          <a:p>
            <a:pPr indent="-317500" lvl="0" marL="457200" rtl="0" algn="l">
              <a:spcBef>
                <a:spcPts val="1600"/>
              </a:spcBef>
              <a:spcAft>
                <a:spcPts val="0"/>
              </a:spcAft>
              <a:buSzPts val="1400"/>
              <a:buChar char="-"/>
            </a:pPr>
            <a:r>
              <a:rPr lang="da" sz="1400"/>
              <a:t>Til dette bruger man et ‘business canvas’. Det er et skema, hvor man svarer på spørgsmål om fx: </a:t>
            </a:r>
            <a:br>
              <a:rPr lang="da" sz="1400"/>
            </a:br>
            <a:r>
              <a:rPr lang="da" sz="1400"/>
              <a:t>ressourcer, omkostninger, værdiskabelse, vejen til kunden m.v.</a:t>
            </a:r>
            <a:endParaRPr sz="1400"/>
          </a:p>
          <a:p>
            <a:pPr indent="0" lvl="0" marL="0" rtl="0" algn="l">
              <a:spcBef>
                <a:spcPts val="1600"/>
              </a:spcBef>
              <a:spcAft>
                <a:spcPts val="0"/>
              </a:spcAft>
              <a:buNone/>
            </a:pPr>
            <a:r>
              <a:rPr lang="da" sz="1400"/>
              <a:t>Print et skema ud og udfyld det for jeres prototype. Besvarelsen af spørgsmålene i skemaet </a:t>
            </a:r>
            <a:r>
              <a:rPr lang="da" sz="1400"/>
              <a:t>kan indgå i jeres præsentation for resten af klassen ved forløbets afslutning.</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274" name="Google Shape;274;p43"/>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6: AFPRØV OG TEST</a:t>
            </a:r>
            <a:endParaRPr sz="1400"/>
          </a:p>
        </p:txBody>
      </p:sp>
      <p:sp>
        <p:nvSpPr>
          <p:cNvPr id="275" name="Google Shape;275;p43"/>
          <p:cNvSpPr txBox="1"/>
          <p:nvPr>
            <p:ph idx="1" type="body"/>
          </p:nvPr>
        </p:nvSpPr>
        <p:spPr>
          <a:xfrm>
            <a:off x="6135000" y="10000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Dette kan hentes på dette link. Print ud eller lav en digital udgave, hvor I svarer på spørgsmålene i hvert felt.</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rPr lang="da" sz="1200" u="sng">
                <a:solidFill>
                  <a:schemeClr val="hlink"/>
                </a:solidFill>
                <a:hlinkClick r:id="rId3"/>
              </a:rPr>
              <a:t>Kan hentes her.</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pic>
        <p:nvPicPr>
          <p:cNvPr id="276" name="Google Shape;276;p43"/>
          <p:cNvPicPr preferRelativeResize="0"/>
          <p:nvPr/>
        </p:nvPicPr>
        <p:blipFill rotWithShape="1">
          <a:blip r:embed="rId4">
            <a:alphaModFix/>
          </a:blip>
          <a:srcRect b="0" l="3170" r="-3170" t="0"/>
          <a:stretch/>
        </p:blipFill>
        <p:spPr>
          <a:xfrm>
            <a:off x="6277976" y="2265100"/>
            <a:ext cx="2400125" cy="160134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 </a:t>
            </a:r>
            <a:r>
              <a:rPr lang="da"/>
              <a:t>1: Tøm hjernen (fortsat)</a:t>
            </a:r>
            <a:endParaRPr/>
          </a:p>
        </p:txBody>
      </p:sp>
      <p:sp>
        <p:nvSpPr>
          <p:cNvPr id="75" name="Google Shape;75;p16"/>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Med en gruppe på fx 4 elever betyder det, at I nu vil have minimum 72 statements. Disse skal I inddele i grupper, så hvem, hvor, hvad etc. er samlet. Nu skal I diskutere:</a:t>
            </a:r>
            <a:endParaRPr sz="1400"/>
          </a:p>
          <a:p>
            <a:pPr indent="-317500" lvl="0" marL="457200" rtl="0" algn="l">
              <a:spcBef>
                <a:spcPts val="1600"/>
              </a:spcBef>
              <a:spcAft>
                <a:spcPts val="0"/>
              </a:spcAft>
              <a:buSzPts val="1400"/>
              <a:buChar char="-"/>
            </a:pPr>
            <a:r>
              <a:rPr lang="da" sz="1400"/>
              <a:t>Hvad ved I mest om?</a:t>
            </a:r>
            <a:endParaRPr sz="1400"/>
          </a:p>
          <a:p>
            <a:pPr indent="-317500" lvl="0" marL="457200" rtl="0" algn="l">
              <a:spcBef>
                <a:spcPts val="0"/>
              </a:spcBef>
              <a:spcAft>
                <a:spcPts val="0"/>
              </a:spcAft>
              <a:buSzPts val="1400"/>
              <a:buChar char="-"/>
            </a:pPr>
            <a:r>
              <a:rPr lang="da" sz="1400"/>
              <a:t>Hvad ved I mindst om?</a:t>
            </a:r>
            <a:endParaRPr sz="1400"/>
          </a:p>
          <a:p>
            <a:pPr indent="-317500" lvl="0" marL="457200" rtl="0" algn="l">
              <a:spcBef>
                <a:spcPts val="0"/>
              </a:spcBef>
              <a:spcAft>
                <a:spcPts val="0"/>
              </a:spcAft>
              <a:buSzPts val="1400"/>
              <a:buChar char="-"/>
            </a:pPr>
            <a:r>
              <a:rPr lang="da" sz="1400"/>
              <a:t>Hvad vil I helst gerne vide mere om?</a:t>
            </a:r>
            <a:endParaRPr sz="1400"/>
          </a:p>
          <a:p>
            <a:pPr indent="0" lvl="0" marL="0" rtl="0" algn="l">
              <a:spcBef>
                <a:spcPts val="1600"/>
              </a:spcBef>
              <a:spcAft>
                <a:spcPts val="0"/>
              </a:spcAft>
              <a:buNone/>
            </a:pPr>
            <a:r>
              <a:rPr lang="da" sz="1400"/>
              <a:t>På baggrund af dette, skal I ende med minimum tre undersøgelsesspørgsmål, I vil arbejde videre med:</a:t>
            </a:r>
            <a:endParaRPr sz="1400"/>
          </a:p>
          <a:p>
            <a:pPr indent="-317500" lvl="0" marL="457200" rtl="0" algn="l">
              <a:spcBef>
                <a:spcPts val="1600"/>
              </a:spcBef>
              <a:spcAft>
                <a:spcPts val="0"/>
              </a:spcAft>
              <a:buSzPts val="1400"/>
              <a:buChar char="-"/>
            </a:pPr>
            <a:r>
              <a:rPr lang="da" sz="1400"/>
              <a:t>Et “hvem”-spørgsmål (indsnævring af designmålgruppe)</a:t>
            </a:r>
            <a:endParaRPr sz="1400"/>
          </a:p>
          <a:p>
            <a:pPr indent="-317500" lvl="0" marL="457200" rtl="0" algn="l">
              <a:spcBef>
                <a:spcPts val="0"/>
              </a:spcBef>
              <a:spcAft>
                <a:spcPts val="0"/>
              </a:spcAft>
              <a:buSzPts val="1400"/>
              <a:buChar char="-"/>
            </a:pPr>
            <a:r>
              <a:rPr lang="da" sz="1400"/>
              <a:t>Et “hvorfor”-spørgsmål (indsnævring af virkningsmekanismer)</a:t>
            </a:r>
            <a:endParaRPr sz="1400"/>
          </a:p>
          <a:p>
            <a:pPr indent="-317500" lvl="0" marL="457200" rtl="0" algn="l">
              <a:spcBef>
                <a:spcPts val="0"/>
              </a:spcBef>
              <a:spcAft>
                <a:spcPts val="0"/>
              </a:spcAft>
              <a:buSzPts val="1400"/>
              <a:buChar char="-"/>
            </a:pPr>
            <a:r>
              <a:rPr lang="da" sz="1400"/>
              <a:t>Et “hvor” &amp; “hvornår”-spørgsmål (indsnævring af designkontekst)</a:t>
            </a:r>
            <a:endParaRPr sz="1400"/>
          </a:p>
        </p:txBody>
      </p:sp>
      <p:sp>
        <p:nvSpPr>
          <p:cNvPr id="76" name="Google Shape;76;p16"/>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1: UNDERSØG</a:t>
            </a:r>
            <a:endParaRPr sz="1400"/>
          </a:p>
        </p:txBody>
      </p:sp>
      <p:sp>
        <p:nvSpPr>
          <p:cNvPr id="77" name="Google Shape;77;p16"/>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400"/>
              <a:t>Loopet</a:t>
            </a:r>
            <a:r>
              <a:rPr lang="da" sz="1400"/>
              <a:t> kan laves:</a:t>
            </a:r>
            <a:endParaRPr sz="1400"/>
          </a:p>
          <a:p>
            <a:pPr indent="-317500" lvl="0" marL="457200" rtl="0" algn="l">
              <a:spcBef>
                <a:spcPts val="1600"/>
              </a:spcBef>
              <a:spcAft>
                <a:spcPts val="0"/>
              </a:spcAft>
              <a:buSzPts val="1400"/>
              <a:buChar char="-"/>
            </a:pPr>
            <a:r>
              <a:rPr lang="da" sz="1400"/>
              <a:t>Digitalt med en Padlet eller Google Doc</a:t>
            </a:r>
            <a:br>
              <a:rPr lang="da" sz="1400"/>
            </a:br>
            <a:endParaRPr sz="1400"/>
          </a:p>
          <a:p>
            <a:pPr indent="-317500" lvl="0" marL="457200" rtl="0" algn="l">
              <a:spcBef>
                <a:spcPts val="0"/>
              </a:spcBef>
              <a:spcAft>
                <a:spcPts val="0"/>
              </a:spcAft>
              <a:buSzPts val="1400"/>
              <a:buChar char="-"/>
            </a:pPr>
            <a:r>
              <a:rPr lang="da" sz="1400"/>
              <a:t>Analogt med post-its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2: Observation (ud af huset)</a:t>
            </a:r>
            <a:endParaRPr/>
          </a:p>
        </p:txBody>
      </p:sp>
      <p:sp>
        <p:nvSpPr>
          <p:cNvPr id="83" name="Google Shape;83;p17"/>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Observation er særligt velegnet til at undersøge folks adfærd, handlinger og reaktioner i den virkelige verden. Det kan bruges til at få svar på de spørgsmål, I har stillet i ‘Tøm hjernen’.</a:t>
            </a:r>
            <a:r>
              <a:rPr lang="da" sz="1400"/>
              <a:t> For at</a:t>
            </a:r>
            <a:r>
              <a:rPr lang="da" sz="1400"/>
              <a:t> </a:t>
            </a:r>
            <a:r>
              <a:rPr lang="da" sz="1400"/>
              <a:t>lave</a:t>
            </a:r>
            <a:r>
              <a:rPr lang="da" sz="1400"/>
              <a:t> </a:t>
            </a:r>
            <a:r>
              <a:rPr lang="da" sz="1400"/>
              <a:t>o</a:t>
            </a:r>
            <a:r>
              <a:rPr lang="da" sz="1400"/>
              <a:t>bservationer</a:t>
            </a:r>
            <a:r>
              <a:rPr lang="da" sz="1400"/>
              <a:t>,</a:t>
            </a:r>
            <a:r>
              <a:rPr lang="da" sz="1400"/>
              <a:t> </a:t>
            </a:r>
            <a:r>
              <a:rPr lang="da" sz="1400"/>
              <a:t>skal I </a:t>
            </a:r>
            <a:r>
              <a:rPr lang="da" sz="1400"/>
              <a:t>afklare:</a:t>
            </a:r>
            <a:endParaRPr sz="1400"/>
          </a:p>
          <a:p>
            <a:pPr indent="-317500" lvl="0" marL="457200" rtl="0" algn="l">
              <a:spcBef>
                <a:spcPts val="1600"/>
              </a:spcBef>
              <a:spcAft>
                <a:spcPts val="0"/>
              </a:spcAft>
              <a:buSzPts val="1400"/>
              <a:buChar char="-"/>
            </a:pPr>
            <a:r>
              <a:rPr lang="da" sz="1400"/>
              <a:t>Hvor kigger I hen? (fx fitnesscenter, trafikken, indkøbscenter)</a:t>
            </a:r>
            <a:br>
              <a:rPr lang="da" sz="1400"/>
            </a:br>
            <a:endParaRPr sz="1400"/>
          </a:p>
          <a:p>
            <a:pPr indent="-317500" lvl="0" marL="457200" rtl="0" algn="l">
              <a:spcBef>
                <a:spcPts val="0"/>
              </a:spcBef>
              <a:spcAft>
                <a:spcPts val="0"/>
              </a:spcAft>
              <a:buSzPts val="1400"/>
              <a:buChar char="-"/>
            </a:pPr>
            <a:r>
              <a:rPr lang="da" sz="1400"/>
              <a:t>Hvem kigger I på? (kunder, ældre, unge, ejere m.v.)</a:t>
            </a:r>
            <a:br>
              <a:rPr lang="da" sz="1400"/>
            </a:br>
            <a:endParaRPr sz="1400"/>
          </a:p>
          <a:p>
            <a:pPr indent="-317500" lvl="0" marL="457200" rtl="0" algn="l">
              <a:spcBef>
                <a:spcPts val="0"/>
              </a:spcBef>
              <a:spcAft>
                <a:spcPts val="0"/>
              </a:spcAft>
              <a:buSzPts val="1400"/>
              <a:buChar char="-"/>
            </a:pPr>
            <a:r>
              <a:rPr lang="da" sz="1400"/>
              <a:t>Hvilke handlinger er I interesserede i? (fx hvorfor folk ikke snakker sammen, hvad de laver, mens de venter)</a:t>
            </a:r>
            <a:br>
              <a:rPr lang="da" sz="1400"/>
            </a:br>
            <a:endParaRPr sz="1400"/>
          </a:p>
          <a:p>
            <a:pPr indent="-317500" lvl="0" marL="457200" rtl="0" algn="l">
              <a:spcBef>
                <a:spcPts val="0"/>
              </a:spcBef>
              <a:spcAft>
                <a:spcPts val="0"/>
              </a:spcAft>
              <a:buSzPts val="1400"/>
              <a:buChar char="-"/>
            </a:pPr>
            <a:r>
              <a:rPr lang="da" sz="1400"/>
              <a:t>Hvad overrasker jer?</a:t>
            </a:r>
            <a:endParaRPr sz="1400"/>
          </a:p>
        </p:txBody>
      </p:sp>
      <p:sp>
        <p:nvSpPr>
          <p:cNvPr id="84" name="Google Shape;84;p17"/>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1: UNDERSØG</a:t>
            </a:r>
            <a:endParaRPr sz="1400"/>
          </a:p>
        </p:txBody>
      </p:sp>
      <p:sp>
        <p:nvSpPr>
          <p:cNvPr id="85" name="Google Shape;85;p17"/>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Det er oplagt at undersøge kendte hverdagssteder: Supermarked, legeplads, fitnesscenter, aftensmaden i et privat hjem m.v.</a:t>
            </a:r>
            <a:endParaRPr sz="1200"/>
          </a:p>
          <a:p>
            <a:pPr indent="0" lvl="0" marL="0" rtl="0" algn="l">
              <a:spcBef>
                <a:spcPts val="1600"/>
              </a:spcBef>
              <a:spcAft>
                <a:spcPts val="0"/>
              </a:spcAft>
              <a:buNone/>
            </a:pPr>
            <a:r>
              <a:rPr lang="da" sz="1200"/>
              <a:t>I skal indgå en aftale med stederne (med lærerhjælp).</a:t>
            </a:r>
            <a:endParaRPr sz="1200"/>
          </a:p>
          <a:p>
            <a:pPr indent="0" lvl="0" marL="0" rtl="0" algn="l">
              <a:spcBef>
                <a:spcPts val="1600"/>
              </a:spcBef>
              <a:spcAft>
                <a:spcPts val="0"/>
              </a:spcAft>
              <a:buNone/>
            </a:pPr>
            <a:r>
              <a:rPr lang="da" sz="1200"/>
              <a:t>I skal medbringe en notesbog, gerne kamera, og dokumentere så meget som muligt.</a:t>
            </a:r>
            <a:endParaRPr sz="1200"/>
          </a:p>
          <a:p>
            <a:pPr indent="0" lvl="0" marL="0" rtl="0" algn="l">
              <a:spcBef>
                <a:spcPts val="1600"/>
              </a:spcBef>
              <a:spcAft>
                <a:spcPts val="0"/>
              </a:spcAft>
              <a:buNone/>
            </a:pPr>
            <a:r>
              <a:rPr lang="da" sz="1200" u="sng">
                <a:solidFill>
                  <a:schemeClr val="hlink"/>
                </a:solidFill>
                <a:hlinkClick r:id="rId3"/>
              </a:rPr>
              <a:t>Læs mere her. </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3: Brugerinterview - ‘the five why’s’</a:t>
            </a:r>
            <a:endParaRPr/>
          </a:p>
        </p:txBody>
      </p:sp>
      <p:sp>
        <p:nvSpPr>
          <p:cNvPr id="91" name="Google Shape;91;p18"/>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Interviews er gode til at undersøge folks motiver og holdninger. I skal interviewe nogle, I forestiller jer kan være i målgruppen for den teknologi i skal designe. </a:t>
            </a:r>
            <a:endParaRPr sz="1400"/>
          </a:p>
          <a:p>
            <a:pPr indent="-317500" lvl="0" marL="457200" rtl="0" algn="l">
              <a:spcBef>
                <a:spcPts val="1600"/>
              </a:spcBef>
              <a:spcAft>
                <a:spcPts val="0"/>
              </a:spcAft>
              <a:buSzPts val="1400"/>
              <a:buChar char="-"/>
            </a:pPr>
            <a:r>
              <a:rPr lang="da" sz="1400"/>
              <a:t>“The five why’s” er en spørgeteknik, hvor, I spørger “hvorfor” fem gange i træk. Dette giver indblik i folks motiver og fortolkninger.</a:t>
            </a:r>
            <a:br>
              <a:rPr lang="da" sz="1400"/>
            </a:br>
            <a:endParaRPr sz="1400"/>
          </a:p>
          <a:p>
            <a:pPr indent="-317500" lvl="0" marL="457200" rtl="0" algn="l">
              <a:spcBef>
                <a:spcPts val="0"/>
              </a:spcBef>
              <a:spcAft>
                <a:spcPts val="0"/>
              </a:spcAft>
              <a:buSzPts val="1400"/>
              <a:buChar char="-"/>
            </a:pPr>
            <a:r>
              <a:rPr lang="da" sz="1400"/>
              <a:t>I skal formulere et “start”-spørgsmål: Fx “hvad kunne du godt tænke dig, var anderledes her?”</a:t>
            </a:r>
            <a:endParaRPr sz="1400"/>
          </a:p>
          <a:p>
            <a:pPr indent="0" lvl="0" marL="0" rtl="0" algn="l">
              <a:spcBef>
                <a:spcPts val="1600"/>
              </a:spcBef>
              <a:spcAft>
                <a:spcPts val="1600"/>
              </a:spcAft>
              <a:buNone/>
            </a:pPr>
            <a:r>
              <a:rPr lang="da" sz="1400"/>
              <a:t>Det er oplagt at kombinere med observation.</a:t>
            </a:r>
            <a:endParaRPr sz="1400"/>
          </a:p>
        </p:txBody>
      </p:sp>
      <p:sp>
        <p:nvSpPr>
          <p:cNvPr id="92" name="Google Shape;92;p18"/>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1: UNDERSØG</a:t>
            </a:r>
            <a:endParaRPr sz="1400"/>
          </a:p>
        </p:txBody>
      </p:sp>
      <p:sp>
        <p:nvSpPr>
          <p:cNvPr id="93" name="Google Shape;93;p18"/>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I skal lave en interviewaftale. Det kan være med forældre, en medarbejder i en virksomhed, en kunde i supermarkedet el.lign.</a:t>
            </a:r>
            <a:endParaRPr sz="1200"/>
          </a:p>
          <a:p>
            <a:pPr indent="0" lvl="0" marL="0" rtl="0" algn="l">
              <a:spcBef>
                <a:spcPts val="1600"/>
              </a:spcBef>
              <a:spcAft>
                <a:spcPts val="0"/>
              </a:spcAft>
              <a:buNone/>
            </a:pPr>
            <a:r>
              <a:rPr lang="da" sz="1200"/>
              <a:t>Ofte er det godt at interviewe flere, fordi det giver flere forklaringer og årsager.</a:t>
            </a:r>
            <a:endParaRPr sz="1200"/>
          </a:p>
          <a:p>
            <a:pPr indent="0" lvl="0" marL="0" rtl="0" algn="l">
              <a:spcBef>
                <a:spcPts val="1600"/>
              </a:spcBef>
              <a:spcAft>
                <a:spcPts val="0"/>
              </a:spcAft>
              <a:buNone/>
            </a:pPr>
            <a:r>
              <a:rPr lang="da" sz="1200"/>
              <a:t>I skal skrive grundige noter og evt. optage deres interview.</a:t>
            </a:r>
            <a:endParaRPr sz="1200"/>
          </a:p>
          <a:p>
            <a:pPr indent="0" lvl="0" marL="0" rtl="0" algn="l">
              <a:spcBef>
                <a:spcPts val="1600"/>
              </a:spcBef>
              <a:spcAft>
                <a:spcPts val="0"/>
              </a:spcAft>
              <a:buNone/>
            </a:pPr>
            <a:r>
              <a:rPr lang="da" sz="1200" u="sng">
                <a:solidFill>
                  <a:schemeClr val="hlink"/>
                </a:solidFill>
                <a:hlinkClick r:id="rId3"/>
              </a:rPr>
              <a:t>Læs mere her.</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4: Informationssøgning</a:t>
            </a:r>
            <a:endParaRPr/>
          </a:p>
        </p:txBody>
      </p:sp>
      <p:sp>
        <p:nvSpPr>
          <p:cNvPr id="99" name="Google Shape;99;p19"/>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Internettet rummer selvsagt meget information, der kan hjælpe jer med svar på jeres spørgsmål fra ‘Tøm hjernen’ og øge jeres vidensniveau. </a:t>
            </a:r>
            <a:endParaRPr sz="1400"/>
          </a:p>
          <a:p>
            <a:pPr indent="-317500" lvl="0" marL="457200" rtl="0" algn="l">
              <a:spcBef>
                <a:spcPts val="1600"/>
              </a:spcBef>
              <a:spcAft>
                <a:spcPts val="0"/>
              </a:spcAft>
              <a:buSzPts val="1400"/>
              <a:buChar char="-"/>
            </a:pPr>
            <a:r>
              <a:rPr lang="da" sz="1400"/>
              <a:t>I skal vælge spørgsmål, I vil finde svar på på internettet</a:t>
            </a:r>
            <a:br>
              <a:rPr lang="da" sz="1400"/>
            </a:br>
            <a:endParaRPr sz="1400"/>
          </a:p>
          <a:p>
            <a:pPr indent="-317500" lvl="0" marL="457200" rtl="0" algn="l">
              <a:spcBef>
                <a:spcPts val="0"/>
              </a:spcBef>
              <a:spcAft>
                <a:spcPts val="0"/>
              </a:spcAft>
              <a:buSzPts val="1400"/>
              <a:buChar char="-"/>
            </a:pPr>
            <a:r>
              <a:rPr lang="da" sz="1400"/>
              <a:t>I skal notere, de svar I finder</a:t>
            </a:r>
            <a:br>
              <a:rPr lang="da" sz="1400"/>
            </a:br>
            <a:endParaRPr sz="1400"/>
          </a:p>
          <a:p>
            <a:pPr indent="-317500" lvl="0" marL="457200" rtl="0" algn="l">
              <a:spcBef>
                <a:spcPts val="0"/>
              </a:spcBef>
              <a:spcAft>
                <a:spcPts val="0"/>
              </a:spcAft>
              <a:buSzPts val="1400"/>
              <a:buChar char="-"/>
            </a:pPr>
            <a:r>
              <a:rPr lang="da" sz="1400"/>
              <a:t>I skal notere, hvor I finder deres svar</a:t>
            </a:r>
            <a:br>
              <a:rPr lang="da" sz="1400"/>
            </a:br>
            <a:endParaRPr sz="1400"/>
          </a:p>
          <a:p>
            <a:pPr indent="-317500" lvl="0" marL="457200" rtl="0" algn="l">
              <a:spcBef>
                <a:spcPts val="0"/>
              </a:spcBef>
              <a:spcAft>
                <a:spcPts val="0"/>
              </a:spcAft>
              <a:buSzPts val="1400"/>
              <a:buChar char="-"/>
            </a:pPr>
            <a:r>
              <a:rPr lang="da" sz="1400"/>
              <a:t>Hvis det er noget, der handler om holdninger og fortolkninger (ikke-faktuel viden), skal I finde mere end et svar</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100" name="Google Shape;100;p19"/>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1: UNDERSØG</a:t>
            </a:r>
            <a:endParaRPr sz="1400"/>
          </a:p>
        </p:txBody>
      </p:sp>
      <p:sp>
        <p:nvSpPr>
          <p:cNvPr id="101" name="Google Shape;101;p19"/>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Det er vigtigt, at I ikke “bare surfer”. Hav print/blok med spørgsmål ved siden af, og opret en bogmærkemappe i browseren, hvor I gemmer jeres kilder.</a:t>
            </a:r>
            <a:endParaRPr sz="1200"/>
          </a:p>
          <a:p>
            <a:pPr indent="0" lvl="0" marL="0" rtl="0" algn="l">
              <a:spcBef>
                <a:spcPts val="1600"/>
              </a:spcBef>
              <a:spcAft>
                <a:spcPts val="0"/>
              </a:spcAft>
              <a:buNone/>
            </a:pPr>
            <a:r>
              <a:rPr lang="da" sz="1200"/>
              <a:t>En god idé er at søge på både faglige sider (wikipedia, denstoredanske m.v.) og på holdningssider (fx aviser, fora, sociale medier).</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Loop</a:t>
            </a:r>
            <a:r>
              <a:rPr lang="da"/>
              <a:t> 5: Ekspertinterview</a:t>
            </a:r>
            <a:endParaRPr/>
          </a:p>
        </p:txBody>
      </p:sp>
      <p:sp>
        <p:nvSpPr>
          <p:cNvPr id="107" name="Google Shape;107;p20"/>
          <p:cNvSpPr txBox="1"/>
          <p:nvPr>
            <p:ph idx="1" type="body"/>
          </p:nvPr>
        </p:nvSpPr>
        <p:spPr>
          <a:xfrm>
            <a:off x="311700" y="1152475"/>
            <a:ext cx="5823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Ekspertinterviews kan bruges til at øge ens forståelse for emnet. Det handler om at afklare begreber og få forklaret faglige sammenhænge. De kan også give indblik i aktuelle design og løsninger, og om hvad der tidligere er lykkedes, og hvad der ikke er.</a:t>
            </a:r>
            <a:endParaRPr sz="1400"/>
          </a:p>
          <a:p>
            <a:pPr indent="-317500" lvl="0" marL="457200" rtl="0" algn="l">
              <a:spcBef>
                <a:spcPts val="1600"/>
              </a:spcBef>
              <a:spcAft>
                <a:spcPts val="0"/>
              </a:spcAft>
              <a:buSzPts val="1400"/>
              <a:buChar char="-"/>
            </a:pPr>
            <a:r>
              <a:rPr lang="da" sz="1400"/>
              <a:t>Find ud af hvem, der er relevant ekspert at interviewe: Fx fagperson, forsker, leder.</a:t>
            </a:r>
            <a:endParaRPr sz="1400"/>
          </a:p>
          <a:p>
            <a:pPr indent="-317500" lvl="0" marL="457200" rtl="0" algn="l">
              <a:spcBef>
                <a:spcPts val="0"/>
              </a:spcBef>
              <a:spcAft>
                <a:spcPts val="0"/>
              </a:spcAft>
              <a:buSzPts val="1400"/>
              <a:buChar char="-"/>
            </a:pPr>
            <a:r>
              <a:rPr lang="da" sz="1400"/>
              <a:t>Forbered 3 faglige spørgsmål af karakteren “hvordan kan det være at… når...” el.lign.</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t/>
            </a:r>
            <a:endParaRPr sz="1400"/>
          </a:p>
        </p:txBody>
      </p:sp>
      <p:sp>
        <p:nvSpPr>
          <p:cNvPr id="108" name="Google Shape;108;p20"/>
          <p:cNvSpPr txBox="1"/>
          <p:nvPr>
            <p:ph type="title"/>
          </p:nvPr>
        </p:nvSpPr>
        <p:spPr>
          <a:xfrm>
            <a:off x="311700" y="212200"/>
            <a:ext cx="8520600" cy="33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sz="1400"/>
              <a:t>DESIGNFASE 1: UNDERSØG</a:t>
            </a:r>
            <a:endParaRPr sz="1400"/>
          </a:p>
        </p:txBody>
      </p:sp>
      <p:sp>
        <p:nvSpPr>
          <p:cNvPr id="109" name="Google Shape;109;p20"/>
          <p:cNvSpPr txBox="1"/>
          <p:nvPr>
            <p:ph idx="1" type="body"/>
          </p:nvPr>
        </p:nvSpPr>
        <p:spPr>
          <a:xfrm>
            <a:off x="6198275" y="1152475"/>
            <a:ext cx="2695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da"/>
              <a:t>Materialer og praktisk</a:t>
            </a:r>
            <a:endParaRPr/>
          </a:p>
          <a:p>
            <a:pPr indent="0" lvl="0" marL="0" rtl="0" algn="l">
              <a:spcBef>
                <a:spcPts val="1600"/>
              </a:spcBef>
              <a:spcAft>
                <a:spcPts val="0"/>
              </a:spcAft>
              <a:buNone/>
            </a:pPr>
            <a:r>
              <a:rPr lang="da" sz="1200"/>
              <a:t>Det er godt at være velforberedt til et ekspertinterview, og derfor at lægge det i forlængelse af internetsøgning.</a:t>
            </a:r>
            <a:endParaRPr sz="1200"/>
          </a:p>
          <a:p>
            <a:pPr indent="0" lvl="0" marL="0" rtl="0" algn="l">
              <a:spcBef>
                <a:spcPts val="1600"/>
              </a:spcBef>
              <a:spcAft>
                <a:spcPts val="0"/>
              </a:spcAft>
              <a:buNone/>
            </a:pPr>
            <a:r>
              <a:rPr lang="da" sz="1200"/>
              <a:t>Interviewet kan også foregå over telefon eller via mail.</a:t>
            </a:r>
            <a:endParaRPr sz="1200"/>
          </a:p>
          <a:p>
            <a:pPr indent="0" lvl="0" marL="0" rtl="0" algn="l">
              <a:spcBef>
                <a:spcPts val="1600"/>
              </a:spcBef>
              <a:spcAft>
                <a:spcPts val="0"/>
              </a:spcAft>
              <a:buNone/>
            </a:pPr>
            <a:r>
              <a:rPr lang="da" sz="1200" u="sng">
                <a:solidFill>
                  <a:schemeClr val="hlink"/>
                </a:solidFill>
                <a:hlinkClick r:id="rId3"/>
              </a:rPr>
              <a:t>Læs mere her.</a:t>
            </a:r>
            <a:endParaRPr sz="1200"/>
          </a:p>
          <a:p>
            <a:pPr indent="0" lvl="0" marL="0" rtl="0" algn="l">
              <a:spcBef>
                <a:spcPts val="1600"/>
              </a:spcBef>
              <a:spcAft>
                <a:spcPts val="0"/>
              </a:spcAft>
              <a:buNone/>
            </a:pPr>
            <a:r>
              <a:t/>
            </a:r>
            <a:endParaRPr/>
          </a:p>
          <a:p>
            <a:pPr indent="0" lvl="0" marL="0" rtl="0" algn="l">
              <a:spcBef>
                <a:spcPts val="1600"/>
              </a:spcBef>
              <a:spcAft>
                <a:spcPts val="1600"/>
              </a:spcAft>
              <a:buNone/>
            </a:pPr>
            <a:r>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da"/>
              <a:t>DESIGNFASE 2: DEFINÉR</a:t>
            </a:r>
            <a:endParaRPr/>
          </a:p>
          <a:p>
            <a:pPr indent="0" lvl="0" marL="0" rtl="0" algn="ctr">
              <a:spcBef>
                <a:spcPts val="0"/>
              </a:spcBef>
              <a:spcAft>
                <a:spcPts val="0"/>
              </a:spcAft>
              <a:buClr>
                <a:schemeClr val="dk1"/>
              </a:buClr>
              <a:buSzPts val="1100"/>
              <a:buFont typeface="Arial"/>
              <a:buNone/>
            </a:pPr>
            <a:r>
              <a:rPr lang="da" sz="1800"/>
              <a:t>Mål: At I formulerer et virkelighedsnært problem, som I vil løse med et digitalt produkt.</a:t>
            </a:r>
            <a:endParaRPr sz="1800"/>
          </a:p>
          <a:p>
            <a:pPr indent="0" lvl="0" marL="0" rtl="0" algn="ctr">
              <a:spcBef>
                <a:spcPts val="0"/>
              </a:spcBef>
              <a:spcAft>
                <a:spcPts val="0"/>
              </a:spcAft>
              <a:buClr>
                <a:schemeClr val="dk1"/>
              </a:buClr>
              <a:buSzPts val="1100"/>
              <a:buFont typeface="Arial"/>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0793152213AB543A430B8FE5C95C7F0" ma:contentTypeVersion="12" ma:contentTypeDescription="Opret et nyt dokument." ma:contentTypeScope="" ma:versionID="b02cf60d5afae3426df73c3374a2d9b4">
  <xsd:schema xmlns:xsd="http://www.w3.org/2001/XMLSchema" xmlns:xs="http://www.w3.org/2001/XMLSchema" xmlns:p="http://schemas.microsoft.com/office/2006/metadata/properties" xmlns:ns2="db5e4e26-a774-4089-af9d-49e166f48864" xmlns:ns3="938cb026-90ae-4e7b-968e-20d2d674c17b" targetNamespace="http://schemas.microsoft.com/office/2006/metadata/properties" ma:root="true" ma:fieldsID="3fe9f73117059467b99393e26c5ff80b" ns2:_="" ns3:_="">
    <xsd:import namespace="db5e4e26-a774-4089-af9d-49e166f48864"/>
    <xsd:import namespace="938cb026-90ae-4e7b-968e-20d2d674c17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e4e26-a774-4089-af9d-49e166f488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b026-90ae-4e7b-968e-20d2d674c17b"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6505FB-BD06-483D-900F-212A48697E1D}"/>
</file>

<file path=customXml/itemProps2.xml><?xml version="1.0" encoding="utf-8"?>
<ds:datastoreItem xmlns:ds="http://schemas.openxmlformats.org/officeDocument/2006/customXml" ds:itemID="{B5E5D59E-FE65-4B82-BFEC-0C808731E0D1}"/>
</file>

<file path=customXml/itemProps3.xml><?xml version="1.0" encoding="utf-8"?>
<ds:datastoreItem xmlns:ds="http://schemas.openxmlformats.org/officeDocument/2006/customXml" ds:itemID="{B1F50DAA-7245-49A8-BAC4-6AB31566F430}"/>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0x01010060793152213AB543A430B8FE5C95C7F0</vt:lpwstr>
  </property>
</Properties>
</file>